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4"/>
  </p:notesMasterIdLst>
  <p:sldIdLst>
    <p:sldId id="256" r:id="rId5"/>
    <p:sldId id="2260" r:id="rId6"/>
    <p:sldId id="2266" r:id="rId7"/>
    <p:sldId id="1853" r:id="rId8"/>
    <p:sldId id="2100" r:id="rId9"/>
    <p:sldId id="2285" r:id="rId10"/>
    <p:sldId id="2238" r:id="rId11"/>
    <p:sldId id="2286" r:id="rId12"/>
    <p:sldId id="2291" r:id="rId13"/>
    <p:sldId id="2287" r:id="rId14"/>
    <p:sldId id="2103" r:id="rId15"/>
    <p:sldId id="980" r:id="rId16"/>
    <p:sldId id="1019" r:id="rId17"/>
    <p:sldId id="2267" r:id="rId18"/>
    <p:sldId id="2268" r:id="rId19"/>
    <p:sldId id="2271" r:id="rId20"/>
    <p:sldId id="2272" r:id="rId21"/>
    <p:sldId id="2273" r:id="rId22"/>
    <p:sldId id="2254" r:id="rId23"/>
    <p:sldId id="2250" r:id="rId24"/>
    <p:sldId id="2078" r:id="rId25"/>
    <p:sldId id="2077" r:id="rId26"/>
    <p:sldId id="2139" r:id="rId27"/>
    <p:sldId id="2280" r:id="rId28"/>
    <p:sldId id="2068" r:id="rId29"/>
    <p:sldId id="2283" r:id="rId30"/>
    <p:sldId id="2146" r:id="rId31"/>
    <p:sldId id="2275" r:id="rId32"/>
    <p:sldId id="2144" r:id="rId33"/>
    <p:sldId id="2145" r:id="rId34"/>
    <p:sldId id="2282" r:id="rId35"/>
    <p:sldId id="2288" r:id="rId36"/>
    <p:sldId id="2290" r:id="rId37"/>
    <p:sldId id="2289" r:id="rId38"/>
    <p:sldId id="2292" r:id="rId39"/>
    <p:sldId id="2277" r:id="rId40"/>
    <p:sldId id="2278" r:id="rId41"/>
    <p:sldId id="2284" r:id="rId42"/>
    <p:sldId id="215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97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otic lab" initials="rl" lastIdx="0" clrIdx="0">
    <p:extLst>
      <p:ext uri="{19B8F6BF-5375-455C-9EA6-DF929625EA0E}">
        <p15:presenceInfo xmlns:p15="http://schemas.microsoft.com/office/powerpoint/2012/main" userId="7f1d565a198a0330" providerId="Windows Live"/>
      </p:ext>
    </p:extLst>
  </p:cmAuthor>
  <p:cmAuthor id="2" name="馮 彥達" initials="馮彥" lastIdx="8" clrIdx="1">
    <p:extLst>
      <p:ext uri="{19B8F6BF-5375-455C-9EA6-DF929625EA0E}">
        <p15:presenceInfo xmlns:p15="http://schemas.microsoft.com/office/powerpoint/2012/main" userId="ca9967e9d425e5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FFC000"/>
    <a:srgbClr val="000000"/>
    <a:srgbClr val="86897F"/>
    <a:srgbClr val="90938C"/>
    <a:srgbClr val="FF66FF"/>
    <a:srgbClr val="FFFF00"/>
    <a:srgbClr val="D62AA9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5475" autoAdjust="0"/>
  </p:normalViewPr>
  <p:slideViewPr>
    <p:cSldViewPr snapToGrid="0">
      <p:cViewPr>
        <p:scale>
          <a:sx n="113" d="100"/>
          <a:sy n="113" d="100"/>
        </p:scale>
        <p:origin x="470" y="-792"/>
      </p:cViewPr>
      <p:guideLst>
        <p:guide pos="289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7T14:55:0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19 3480 0 0,'-15'-3'64'0'0,"-45"-8"240"0"0,39 6-312 0 0,17 5 16 0 0,8 2-552 0 0,28 7-1368 0 0,-14-8 528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A5205-F47F-4621-8B03-36852CC5D17D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5BBA6-D80C-4658-9972-FB7DDF27EC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02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5BBA6-D80C-4658-9972-FB7DDF27ECB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051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B409C-0419-2E2C-82E3-B1AE91F66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2E5FD09-70B0-3F03-5589-B3D23A8D0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6EF3454-4064-F3ED-C58D-DB7348BFE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AD2573-CB95-3697-DE58-017496A01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3AA65-5FEF-4908-A366-E6E65472EFF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74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070D-4458-B56E-C86D-B06291ADC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E07B5EA-3054-33EE-AAAC-846888978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2998853-E402-0130-B256-4A4CD4978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5B3AC8-ECF5-1434-0AEA-586382B39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5BBA6-D80C-4658-9972-FB7DDF27ECB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48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ChestCT</a:t>
            </a:r>
            <a:r>
              <a:rPr lang="en-US" altLang="zh-TW" b="1" dirty="0">
                <a:solidFill>
                  <a:srgbClr val="FF0000"/>
                </a:solidFill>
              </a:rPr>
              <a:t> 1066</a:t>
            </a:r>
          </a:p>
          <a:p>
            <a:endParaRPr lang="zh-TW" altLang="en-US" b="1" dirty="0">
              <a:solidFill>
                <a:srgbClr val="FF0000"/>
              </a:solidFill>
            </a:endParaRPr>
          </a:p>
          <a:p>
            <a:r>
              <a:rPr lang="en-US" altLang="zh-TW" b="1" dirty="0" err="1">
                <a:solidFill>
                  <a:srgbClr val="FF0000"/>
                </a:solidFill>
              </a:rPr>
              <a:t>ChestCT</a:t>
            </a:r>
            <a:r>
              <a:rPr lang="en-US" altLang="zh-TW" b="1" dirty="0">
                <a:solidFill>
                  <a:srgbClr val="FF0000"/>
                </a:solidFill>
              </a:rPr>
              <a:t> 1522</a:t>
            </a:r>
          </a:p>
          <a:p>
            <a:r>
              <a:rPr lang="en-US" altLang="zh-TW" b="1" dirty="0" err="1">
                <a:solidFill>
                  <a:srgbClr val="FF0000"/>
                </a:solidFill>
              </a:rPr>
              <a:t>ChestCT</a:t>
            </a:r>
            <a:r>
              <a:rPr lang="en-US" altLang="zh-TW" b="1" dirty="0">
                <a:solidFill>
                  <a:srgbClr val="FF0000"/>
                </a:solidFill>
              </a:rPr>
              <a:t> 1617</a:t>
            </a:r>
          </a:p>
          <a:p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DABA-C866-4932-85E6-D6BFA39732E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65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B6534-DD3A-D60B-D20B-4A166DDE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26EBAB8-6F06-BA81-33DB-A9AB44A00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FE21AD3-EC96-EE62-91BB-F982BA5DE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A507B6-FF2E-009D-1FA5-375BD6045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3AA65-5FEF-4908-A366-E6E65472EFF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92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58B0-BC5E-6908-6F93-8CC0450F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9E82F1F-07EF-7B0D-4C7D-8A0958A34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A528C7-56D4-F28C-0248-28CECF0E9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6CBC1-1CF7-6686-956C-6905A78F9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3AA65-5FEF-4908-A366-E6E65472EFF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887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3AA65-5FEF-4908-A366-E6E65472EFF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94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3AA65-5FEF-4908-A366-E6E65472EFF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335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3AA65-5FEF-4908-A366-E6E65472EFF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33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FAC4C-5617-7A9C-B44F-DE7998A72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2328E00-EF1B-D3D2-41B9-DEE6EF267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C4B6455-57C3-F078-3FEB-5EA6377AF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5A805-62E9-C53F-8DB9-10CB3D207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3AA65-5FEF-4908-A366-E6E65472EFF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435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3AA65-5FEF-4908-A366-E6E65472EFF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33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2EDB4-834A-6BAB-7C5D-463582A5D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14323D2-A41D-B6F3-A6FE-C397AFD8F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8B9D9BE-3D13-A032-D1F3-2C3B115C2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F29F7B-C6E9-7453-AE1E-B49F1A3EC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3AA65-5FEF-4908-A366-E6E65472EFF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4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0B79-97F6-46BF-B328-70A0511E7D34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79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93E7-A333-46D3-85FB-4A96429EE767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755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A84C-9F4D-4015-A8D9-9F70BF3FEB58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3E5A3-6087-48BF-AB78-39F6DCD8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88FFC3-220D-47A9-A71F-B919F9ED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AC68-42DC-4689-8A17-EBB74B1532B3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40A6C9-4B33-4758-AE2B-C5227CCE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370B4F-3679-4787-9228-BE8E0D8E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790" y="6341417"/>
            <a:ext cx="2057400" cy="365125"/>
          </a:xfrm>
        </p:spPr>
        <p:txBody>
          <a:bodyPr/>
          <a:lstStyle/>
          <a:p>
            <a:fld id="{7DCC2DE0-E4D3-4804-B551-C56CE2359C2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27E5AB2-DD58-460C-9CF4-44738174B3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827" y="516583"/>
            <a:ext cx="8820345" cy="580657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245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C76D6-C9E6-4A7E-BF36-D9085E37E5CD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094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CFFF-C66D-42E6-BF81-5D248969C0D8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44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1862-C4EB-466A-BFA4-66778F47B69F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18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D41-0C77-42E0-8EAB-5E17E11ACE26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5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E335-760D-4C66-AC37-64A87A88B7DD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44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3777-6627-46C4-8A1F-61456C4E945C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50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2157-B8FB-46ED-ABE1-60315F4531A7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73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864D-D3D7-48EF-87AC-2458C1167BE5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69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CEDA8-1088-4E60-9BD3-FFD743D818D9}" type="datetime1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C87C7-83E9-42F2-B8DC-90D1E92F80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1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40.png"/><Relationship Id="rId3" Type="http://schemas.openxmlformats.org/officeDocument/2006/relationships/image" Target="../media/image3110.png"/><Relationship Id="rId7" Type="http://schemas.openxmlformats.org/officeDocument/2006/relationships/image" Target="../media/image710.png"/><Relationship Id="rId12" Type="http://schemas.openxmlformats.org/officeDocument/2006/relationships/image" Target="../media/image121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1.png"/><Relationship Id="rId5" Type="http://schemas.openxmlformats.org/officeDocument/2006/relationships/image" Target="../media/image57.png"/><Relationship Id="rId15" Type="http://schemas.openxmlformats.org/officeDocument/2006/relationships/image" Target="../media/image92.png"/><Relationship Id="rId4" Type="http://schemas.openxmlformats.org/officeDocument/2006/relationships/image" Target="../media/image38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1.png"/><Relationship Id="rId18" Type="http://schemas.openxmlformats.org/officeDocument/2006/relationships/image" Target="../media/image42.png"/><Relationship Id="rId3" Type="http://schemas.openxmlformats.org/officeDocument/2006/relationships/image" Target="../media/image260.png"/><Relationship Id="rId12" Type="http://schemas.openxmlformats.org/officeDocument/2006/relationships/image" Target="../media/image41.png"/><Relationship Id="rId17" Type="http://schemas.openxmlformats.org/officeDocument/2006/relationships/image" Target="../media/image411.png"/><Relationship Id="rId2" Type="http://schemas.openxmlformats.org/officeDocument/2006/relationships/image" Target="../media/image302.png"/><Relationship Id="rId16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40.png"/><Relationship Id="rId5" Type="http://schemas.openxmlformats.org/officeDocument/2006/relationships/image" Target="../media/image313.png"/><Relationship Id="rId10" Type="http://schemas.openxmlformats.org/officeDocument/2006/relationships/image" Target="../media/image391.png"/><Relationship Id="rId19" Type="http://schemas.openxmlformats.org/officeDocument/2006/relationships/image" Target="../media/image43.png"/><Relationship Id="rId4" Type="http://schemas.openxmlformats.org/officeDocument/2006/relationships/image" Target="../media/image281.png"/><Relationship Id="rId14" Type="http://schemas.openxmlformats.org/officeDocument/2006/relationships/image" Target="../media/image38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png"/><Relationship Id="rId18" Type="http://schemas.openxmlformats.org/officeDocument/2006/relationships/image" Target="../media/image16.png"/><Relationship Id="rId3" Type="http://schemas.openxmlformats.org/officeDocument/2006/relationships/image" Target="../media/image90.png"/><Relationship Id="rId7" Type="http://schemas.openxmlformats.org/officeDocument/2006/relationships/image" Target="../media/image10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4.png"/><Relationship Id="rId19" Type="http://schemas.openxmlformats.org/officeDocument/2006/relationships/image" Target="../media/image170.png"/><Relationship Id="rId4" Type="http://schemas.openxmlformats.org/officeDocument/2006/relationships/image" Target="../media/image2.jpg"/><Relationship Id="rId9" Type="http://schemas.openxmlformats.org/officeDocument/2006/relationships/image" Target="../media/image141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280.png"/><Relationship Id="rId21" Type="http://schemas.openxmlformats.org/officeDocument/2006/relationships/image" Target="../media/image30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29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19" Type="http://schemas.openxmlformats.org/officeDocument/2006/relationships/image" Target="../media/image170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331.png"/><Relationship Id="rId2" Type="http://schemas.openxmlformats.org/officeDocument/2006/relationships/image" Target="../media/image3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0.png"/><Relationship Id="rId18" Type="http://schemas.openxmlformats.org/officeDocument/2006/relationships/image" Target="../media/image390.png"/><Relationship Id="rId3" Type="http://schemas.openxmlformats.org/officeDocument/2006/relationships/image" Target="../media/image351.png"/><Relationship Id="rId7" Type="http://schemas.openxmlformats.org/officeDocument/2006/relationships/image" Target="../media/image49.png"/><Relationship Id="rId12" Type="http://schemas.openxmlformats.org/officeDocument/2006/relationships/image" Target="../media/image3100.png"/><Relationship Id="rId17" Type="http://schemas.openxmlformats.org/officeDocument/2006/relationships/image" Target="../media/image5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000.png"/><Relationship Id="rId5" Type="http://schemas.openxmlformats.org/officeDocument/2006/relationships/image" Target="../media/image370.png"/><Relationship Id="rId15" Type="http://schemas.openxmlformats.org/officeDocument/2006/relationships/image" Target="../media/image340.png"/><Relationship Id="rId4" Type="http://schemas.openxmlformats.org/officeDocument/2006/relationships/image" Target="../media/image47.png"/><Relationship Id="rId14" Type="http://schemas.openxmlformats.org/officeDocument/2006/relationships/image" Target="../media/image3300.png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0.png"/><Relationship Id="rId3" Type="http://schemas.openxmlformats.org/officeDocument/2006/relationships/image" Target="../media/image51.png"/><Relationship Id="rId21" Type="http://schemas.openxmlformats.org/officeDocument/2006/relationships/image" Target="../media/image350.png"/><Relationship Id="rId2" Type="http://schemas.openxmlformats.org/officeDocument/2006/relationships/image" Target="../media/image410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430.png"/><Relationship Id="rId22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7" Type="http://schemas.openxmlformats.org/officeDocument/2006/relationships/image" Target="../media/image5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4.png"/><Relationship Id="rId19" Type="http://schemas.openxmlformats.org/officeDocument/2006/relationships/image" Target="../media/image14.png"/><Relationship Id="rId4" Type="http://schemas.openxmlformats.org/officeDocument/2006/relationships/image" Target="../media/image2.jpg"/><Relationship Id="rId9" Type="http://schemas.openxmlformats.org/officeDocument/2006/relationships/image" Target="../media/image6.png"/><Relationship Id="rId14" Type="http://schemas.openxmlformats.org/officeDocument/2006/relationships/image" Target="../media/image24.png"/><Relationship Id="rId2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91.png"/><Relationship Id="rId7" Type="http://schemas.openxmlformats.org/officeDocument/2006/relationships/image" Target="../media/image19.png"/><Relationship Id="rId12" Type="http://schemas.openxmlformats.org/officeDocument/2006/relationships/image" Target="../media/image4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2.jp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750.png"/><Relationship Id="rId5" Type="http://schemas.openxmlformats.org/officeDocument/2006/relationships/image" Target="../media/image32.png"/><Relationship Id="rId10" Type="http://schemas.openxmlformats.org/officeDocument/2006/relationships/image" Target="../media/image740.png"/><Relationship Id="rId4" Type="http://schemas.openxmlformats.org/officeDocument/2006/relationships/image" Target="../media/image81.png"/><Relationship Id="rId9" Type="http://schemas.openxmlformats.org/officeDocument/2006/relationships/image" Target="../media/image7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12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0.png"/><Relationship Id="rId10" Type="http://schemas.openxmlformats.org/officeDocument/2006/relationships/image" Target="../media/image740.png"/><Relationship Id="rId9" Type="http://schemas.openxmlformats.org/officeDocument/2006/relationships/image" Target="../media/image7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image" Target="../media/image84.png"/><Relationship Id="rId12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0.png"/><Relationship Id="rId5" Type="http://schemas.openxmlformats.org/officeDocument/2006/relationships/image" Target="../media/image3.png"/><Relationship Id="rId10" Type="http://schemas.openxmlformats.org/officeDocument/2006/relationships/image" Target="../media/image740.png"/><Relationship Id="rId4" Type="http://schemas.openxmlformats.org/officeDocument/2006/relationships/image" Target="../media/image2.jpg"/><Relationship Id="rId9" Type="http://schemas.openxmlformats.org/officeDocument/2006/relationships/image" Target="../media/image731.png"/><Relationship Id="rId1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9.png"/><Relationship Id="rId3" Type="http://schemas.openxmlformats.org/officeDocument/2006/relationships/image" Target="../media/image2.jpg"/><Relationship Id="rId12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0.png"/><Relationship Id="rId10" Type="http://schemas.openxmlformats.org/officeDocument/2006/relationships/image" Target="../media/image740.png"/><Relationship Id="rId4" Type="http://schemas.openxmlformats.org/officeDocument/2006/relationships/image" Target="../media/image3.png"/><Relationship Id="rId9" Type="http://schemas.openxmlformats.org/officeDocument/2006/relationships/image" Target="../media/image7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5.png"/><Relationship Id="rId3" Type="http://schemas.openxmlformats.org/officeDocument/2006/relationships/image" Target="../media/image2.jpg"/><Relationship Id="rId12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0.png"/><Relationship Id="rId10" Type="http://schemas.openxmlformats.org/officeDocument/2006/relationships/image" Target="../media/image740.png"/><Relationship Id="rId4" Type="http://schemas.openxmlformats.org/officeDocument/2006/relationships/image" Target="../media/image3.png"/><Relationship Id="rId9" Type="http://schemas.openxmlformats.org/officeDocument/2006/relationships/image" Target="../media/image731.png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97.png"/><Relationship Id="rId5" Type="http://schemas.openxmlformats.org/officeDocument/2006/relationships/image" Target="../media/image650.png"/><Relationship Id="rId10" Type="http://schemas.openxmlformats.org/officeDocument/2006/relationships/image" Target="../media/image700.png"/><Relationship Id="rId4" Type="http://schemas.openxmlformats.org/officeDocument/2006/relationships/image" Target="../media/image730.png"/><Relationship Id="rId9" Type="http://schemas.openxmlformats.org/officeDocument/2006/relationships/image" Target="../media/image69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71.png"/><Relationship Id="rId5" Type="http://schemas.openxmlformats.org/officeDocument/2006/relationships/image" Target="../media/image15.png"/><Relationship Id="rId10" Type="http://schemas.openxmlformats.org/officeDocument/2006/relationships/image" Target="../media/image561.png"/><Relationship Id="rId4" Type="http://schemas.openxmlformats.org/officeDocument/2006/relationships/image" Target="../media/image11.png"/><Relationship Id="rId9" Type="http://schemas.openxmlformats.org/officeDocument/2006/relationships/image" Target="../media/image5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NULL"/><Relationship Id="rId5" Type="http://schemas.openxmlformats.org/officeDocument/2006/relationships/image" Target="../media/image15.png"/><Relationship Id="rId10" Type="http://schemas.openxmlformats.org/officeDocument/2006/relationships/image" Target="NULL"/><Relationship Id="rId4" Type="http://schemas.openxmlformats.org/officeDocument/2006/relationships/image" Target="../media/image11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4.png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00.png"/><Relationship Id="rId18" Type="http://schemas.openxmlformats.org/officeDocument/2006/relationships/image" Target="../media/image352.png"/><Relationship Id="rId3" Type="http://schemas.openxmlformats.org/officeDocument/2006/relationships/image" Target="../media/image290.png"/><Relationship Id="rId7" Type="http://schemas.openxmlformats.org/officeDocument/2006/relationships/image" Target="../media/image311.png"/><Relationship Id="rId12" Type="http://schemas.openxmlformats.org/officeDocument/2006/relationships/image" Target="../media/image4.png"/><Relationship Id="rId17" Type="http://schemas.openxmlformats.org/officeDocument/2006/relationships/image" Target="../media/image3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11" Type="http://schemas.openxmlformats.org/officeDocument/2006/relationships/image" Target="../media/image240.png"/><Relationship Id="rId5" Type="http://schemas.openxmlformats.org/officeDocument/2006/relationships/image" Target="../media/image312.png"/><Relationship Id="rId15" Type="http://schemas.openxmlformats.org/officeDocument/2006/relationships/image" Target="../media/image320.png"/><Relationship Id="rId10" Type="http://schemas.openxmlformats.org/officeDocument/2006/relationships/image" Target="../media/image232.png"/><Relationship Id="rId19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4.png"/><Relationship Id="rId1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6709F6-79BF-4C6B-A18A-B93A65F32F98}"/>
              </a:ext>
            </a:extLst>
          </p:cNvPr>
          <p:cNvSpPr/>
          <p:nvPr/>
        </p:nvSpPr>
        <p:spPr>
          <a:xfrm>
            <a:off x="2985774" y="5527524"/>
            <a:ext cx="317245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Student: MS2023 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馮彥達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V1</a:t>
            </a:r>
          </a:p>
          <a:p>
            <a:pPr algn="ctr"/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Jenn-</a:t>
            </a:r>
            <a:r>
              <a:rPr lang="en-US" altLang="zh-TW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Jier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 Lien</a:t>
            </a:r>
          </a:p>
          <a:p>
            <a:pPr algn="ctr"/>
            <a:endParaRPr lang="en-US" altLang="zh-TW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Lab, CSIE NCKU</a:t>
            </a:r>
          </a:p>
          <a:p>
            <a:pPr algn="ctr"/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Edited date: 2025/03/18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8BC0213-4120-4996-B1E6-53DD7A1A0747}"/>
              </a:ext>
            </a:extLst>
          </p:cNvPr>
          <p:cNvSpPr txBox="1"/>
          <p:nvPr/>
        </p:nvSpPr>
        <p:spPr>
          <a:xfrm>
            <a:off x="-2" y="423746"/>
            <a:ext cx="9144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Generalized Focal Loss: </a:t>
            </a:r>
          </a:p>
          <a:p>
            <a:pPr algn="ctr"/>
            <a:r>
              <a:rPr lang="en-US" altLang="zh-TW" sz="3200" dirty="0"/>
              <a:t>Learning Qualified and</a:t>
            </a:r>
            <a:r>
              <a:rPr lang="zh-TW" altLang="en-US" sz="3200" dirty="0"/>
              <a:t> </a:t>
            </a:r>
            <a:r>
              <a:rPr lang="en-US" altLang="zh-TW" sz="3200" dirty="0"/>
              <a:t>Distributed Bounding Boxes </a:t>
            </a:r>
          </a:p>
          <a:p>
            <a:pPr algn="ctr"/>
            <a:r>
              <a:rPr lang="en-US" altLang="zh-TW" sz="3200" dirty="0"/>
              <a:t>for Dense Object Detection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8BB7DB-26E3-14DA-60E5-D5B006D9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04852"/>
            <a:ext cx="9144000" cy="2172510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2AB3C553-59BE-7052-F3F3-69F34865D341}"/>
              </a:ext>
            </a:extLst>
          </p:cNvPr>
          <p:cNvSpPr txBox="1"/>
          <p:nvPr/>
        </p:nvSpPr>
        <p:spPr>
          <a:xfrm>
            <a:off x="1564001" y="4460037"/>
            <a:ext cx="6508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zh-TW" alt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-US" altLang="zh-TW" sz="1600" dirty="0"/>
              <a:t>Nips)</a:t>
            </a:r>
            <a:r>
              <a:rPr lang="en-US" altLang="zh-TW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2020</a:t>
            </a:r>
            <a:r>
              <a:rPr lang="zh-TW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0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4E39557-F369-1DB7-8387-14F3AE05CF26}"/>
                  </a:ext>
                </a:extLst>
              </p:cNvPr>
              <p:cNvSpPr txBox="1"/>
              <p:nvPr/>
            </p:nvSpPr>
            <p:spPr>
              <a:xfrm>
                <a:off x="5766089" y="4194562"/>
                <a:ext cx="2957087" cy="2404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TW" sz="105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l-GR" altLang="zh-TW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l-GR" altLang="zh-TW" sz="1050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altLang="zh-TW" sz="1050" i="1" dirty="0">
                            <a:solidFill>
                              <a:srgbClr val="00B0F0"/>
                            </a:solidFill>
                          </a:rPr>
                          <m:t>, 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</m:d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TW" sz="1050" i="1"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l-GR" altLang="zh-TW" sz="1050" i="1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l-GR" altLang="zh-TW" sz="10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TW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l-GR" altLang="zh-TW" sz="1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l-GR" altLang="zh-TW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l-GR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l-GR" altLang="zh-TW" sz="1050" i="1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el-GR" altLang="zh-TW" sz="105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l-GR" altLang="zh-TW" sz="10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altLang="zh-TW" sz="105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l-GR" altLang="zh-TW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altLang="zh-TW" sz="1050" i="1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l-GR" altLang="zh-TW" sz="10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altLang="zh-TW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l-GR" altLang="zh-TW" sz="105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altLang="zh-TW" sz="105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l-GR" altLang="zh-TW" sz="105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altLang="zh-TW" sz="1050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d>
                          <m:dPr>
                            <m:ctrlPr>
                              <a:rPr lang="ar-AE" altLang="zh-TW" sz="105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altLang="zh-TW" sz="105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zh-TW" altLang="ar-AE" sz="105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</m:d>
                        <m:sSup>
                          <m:sSupPr>
                            <m:ctrlPr>
                              <a:rPr lang="ar-AE" altLang="zh-TW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ar-AE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ar-AE" sz="1050" i="1">
                                    <a:latin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ar-AE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altLang="zh-TW" sz="10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ar-AE" altLang="zh-TW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zh-TW" altLang="en-US" sz="1050" dirty="0"/>
                  <a:t> </a:t>
                </a:r>
                <a:endParaRPr lang="en-US" altLang="zh-TW" sz="1050" dirty="0"/>
              </a:p>
              <a:p>
                <a:pPr marL="90488" lvl="2" indent="-904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000" b="0" dirty="0"/>
              </a:p>
              <a:p>
                <a:pPr marL="90488" lvl="2" indent="-904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altLang="zh-TW" sz="105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zh-TW" sz="1050" b="0" dirty="0"/>
              </a:p>
              <a:p>
                <a:pPr marL="90488" lvl="2" indent="-904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050" i="1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TW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05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altLang="zh-TW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altLang="zh-TW" sz="1050" dirty="0"/>
              </a:p>
              <a:p>
                <a:pPr marL="271463" lvl="3" indent="-92075"/>
                <a:r>
                  <a:rPr lang="en-US" altLang="zh-TW" sz="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sz="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9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9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9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(=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𝑔𝑟𝑖𝑑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90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𝑝𝑖𝑥𝑒𝑙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𝑔𝑟𝑖𝑑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), 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𝑜𝑡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𝑒𝑟𝑤𝑖𝑠𝑒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050" dirty="0"/>
              </a:p>
              <a:p>
                <a:pPr marL="271463" lvl="3" indent="-92075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(=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  <m:t>𝑔𝑟𝑖𝑑</m:t>
                                </m:r>
                              </m:e>
                            </m:d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𝑜𝑡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𝑒𝑟𝑤𝑖𝑠𝑒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1000" dirty="0"/>
                  <a:t> </a:t>
                </a: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4E39557-F369-1DB7-8387-14F3AE05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089" y="4194562"/>
                <a:ext cx="2957087" cy="2404313"/>
              </a:xfrm>
              <a:prstGeom prst="rect">
                <a:avLst/>
              </a:prstGeom>
              <a:blipFill>
                <a:blip r:embed="rId3"/>
                <a:stretch>
                  <a:fillRect l="-8866" b="-347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786982" y="6487332"/>
            <a:ext cx="388774" cy="365125"/>
          </a:xfrm>
        </p:spPr>
        <p:txBody>
          <a:bodyPr/>
          <a:lstStyle/>
          <a:p>
            <a:fld id="{524C87C7-83E9-42F2-B8DC-90D1E92F8036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4E9726-7695-4BAF-EACB-E0636F568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" y="453241"/>
            <a:ext cx="9139355" cy="1870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019C29B-7040-81BA-E8C4-E66B8822BD76}"/>
                  </a:ext>
                </a:extLst>
              </p:cNvPr>
              <p:cNvSpPr txBox="1"/>
              <p:nvPr/>
            </p:nvSpPr>
            <p:spPr>
              <a:xfrm>
                <a:off x="-6074" y="2253603"/>
                <a:ext cx="6353652" cy="4934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77800" indent="-177800">
                  <a:buAutoNum type="arabicPeriod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Backbone: Feature extraction using ResNet50 </a:t>
                </a:r>
              </a:p>
              <a:p>
                <a:pPr marL="406400" indent="-228600">
                  <a:buFont typeface="+mj-lt"/>
                  <a:buAutoNum type="arabicParenR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Image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灰階圖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TW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(800x800x1c)</a:t>
                </a:r>
              </a:p>
              <a:p>
                <a:pPr marL="406400" indent="-228600">
                  <a:buFont typeface="+mj-lt"/>
                  <a:buAutoNum type="arabicParenR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 Feature Mapes (C2-C5) </a:t>
                </a:r>
              </a:p>
              <a:p>
                <a:pPr marL="177800" indent="-177800">
                  <a:buFont typeface="+mj-lt"/>
                  <a:buAutoNum type="arabicPeriod" startAt="2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Shortcut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(neck): Integration (element-wise addition) of feature maps with varying resolutions </a:t>
                </a:r>
              </a:p>
              <a:p>
                <a:pPr marL="406400" indent="-228600">
                  <a:buFont typeface="+mj-lt"/>
                  <a:buAutoNum type="arabicParenR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Feature Mapes (C2-C5) </a:t>
                </a:r>
              </a:p>
              <a:p>
                <a:pPr marL="406400" indent="-228600">
                  <a:buFont typeface="+mj-lt"/>
                  <a:buAutoNum type="arabicParenR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 Feature maps (200x200x128c)</a:t>
                </a:r>
              </a:p>
              <a:p>
                <a:pPr marL="228600" indent="-228600">
                  <a:buFont typeface="+mj-lt"/>
                  <a:buAutoNum type="arabicParenR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Head: Comprises two distinct branches:</a:t>
                </a:r>
              </a:p>
              <a:p>
                <a:pPr marL="182562" lvl="1"/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3.1) Localization &amp; Classification (segment) Branch: Evaluate object category classification.</a:t>
                </a:r>
              </a:p>
              <a:p>
                <a:pPr marL="539750" lvl="2" indent="-179388">
                  <a:buFont typeface="Wingdings" panose="05000000000000000000" pitchFamily="2" charset="2"/>
                  <a:buChar char="Ø"/>
                </a:pPr>
                <a:r>
                  <a:rPr lang="en-US" altLang="zh-TW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 assign method: Gaussian Assignment (GA)</a:t>
                </a:r>
              </a:p>
              <a:p>
                <a:pPr marL="627063" lvl="3" indent="-88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2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 point</a:t>
                </a:r>
              </a:p>
              <a:p>
                <a:pPr marL="717550" lvl="1" indent="-90488">
                  <a:buFont typeface="PMingLiU" panose="02020500000000000000" pitchFamily="18" charset="-120"/>
                  <a:buChar char="。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point, if 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/>
                  <a:t>Gaussian heatmap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value </a:t>
                </a:r>
                <a14:m>
                  <m:oMath xmlns:m="http://schemas.openxmlformats.org/officeDocument/2006/math"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2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&gt;= </a:t>
                </a:r>
                <a14:m>
                  <m:oMath xmlns:m="http://schemas.openxmlformats.org/officeDocument/2006/math">
                    <m:r>
                      <a:rPr lang="en-US" altLang="zh-TW" sz="12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 (=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17550" lvl="1" indent="-90488">
                  <a:buFont typeface="PMingLiU" panose="02020500000000000000" pitchFamily="18" charset="-120"/>
                  <a:buChar char="。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 point, if </a:t>
                </a:r>
                <a:r>
                  <a:rPr lang="en-US" altLang="zh-TW" sz="1200" dirty="0"/>
                  <a:t>Gaussian heatmap value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2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</a:t>
                </a:r>
                <a14:m>
                  <m:oMath xmlns:m="http://schemas.openxmlformats.org/officeDocument/2006/math">
                    <m:r>
                      <a:rPr lang="en-US" altLang="zh-TW" sz="12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1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7375" lvl="2" indent="-228600">
                  <a:buFont typeface="+mj-lt"/>
                  <a:buAutoNum type="arabicParenR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Output of Shortcut (200x200x128c)</a:t>
                </a:r>
              </a:p>
              <a:p>
                <a:pPr marL="587375" lvl="2" indent="-228600">
                  <a:buFont typeface="+mj-lt"/>
                  <a:buAutoNum type="arabicParenR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 8(classes) Classification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200" dirty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grid (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for c-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category</a:t>
                </a:r>
              </a:p>
              <a:p>
                <a:pPr marL="630238" lvl="3" indent="-90488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c-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probability</a:t>
                </a:r>
              </a:p>
              <a:p>
                <a:pPr marL="588962" lvl="2" indent="-228600">
                  <a:buFont typeface="+mj-lt"/>
                  <a:buAutoNum type="arabicParenR"/>
                </a:pPr>
                <a:r>
                  <a:rPr lang="en-US" altLang="zh-TW" sz="1200" u="sng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u="sng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u="sng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200" u="sng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altLang="zh-TW" sz="1200" u="sng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TW" sz="1200" u="sng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Variant Focal Loss   </a:t>
                </a:r>
                <a:endParaRPr lang="en-US" altLang="zh-TW" sz="12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562" lvl="1"/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3.2) Regression Branch: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shape regression and offset of an object</a:t>
                </a:r>
              </a:p>
              <a:p>
                <a:pPr marL="587375" lvl="1" indent="-228600">
                  <a:buFont typeface="+mj-lt"/>
                  <a:buAutoNum type="arabicParenR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Output of Shortcut (200x200x128c)</a:t>
                </a:r>
              </a:p>
              <a:p>
                <a:pPr marL="587375" lvl="1" indent="-228600">
                  <a:buFont typeface="+mj-lt"/>
                  <a:buAutoNum type="arabicParenR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 4 Regression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200" dirty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bSup>
                      </m:e>
                    </m:d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𝑤𝑖𝑑𝑡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𝑖𝑔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𝑜𝑓𝑓𝑠𝑒</m:t>
                    </m:r>
                    <m:sSub>
                      <m:sSubPr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𝑜𝑓𝑓𝑠𝑒</m:t>
                    </m:r>
                    <m:sSub>
                      <m:sSubPr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30238" lvl="2" indent="-93663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bbox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shape regression or offset</a:t>
                </a:r>
              </a:p>
              <a:p>
                <a:pPr marL="630238" lvl="2" indent="-93663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bbox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120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120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TW" sz="120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encode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</m:oMath>
                </a14:m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87375" lvl="1" indent="-228600">
                  <a:buFont typeface="+mj-lt"/>
                  <a:buAutoNum type="arabicParenR"/>
                </a:pPr>
                <a:r>
                  <a:rPr lang="en-US" altLang="zh-TW" sz="1200" u="sng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u="sng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u="sng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200" u="sng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altLang="zh-TW" sz="1200" u="sng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sz="1200" u="sng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GIoU</m:t>
                    </m:r>
                  </m:oMath>
                </a14:m>
                <a:r>
                  <a:rPr lang="en-US" altLang="zh-TW" sz="1200" u="sng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</a:t>
                </a:r>
              </a:p>
              <a:p>
                <a:pPr marL="361950" lvl="2" indent="-361950"/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Total loss: </a:t>
                </a:r>
              </a:p>
              <a:p>
                <a:pPr marL="361950" lvl="2" indent="-179388"/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20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</m:d>
                    <m:r>
                      <a:rPr lang="en-US" altLang="zh-TW" sz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cls</m:t>
                            </m:r>
                          </m:sub>
                        </m:sSub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altLang="zh-TW" sz="12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reg</m:t>
                            </m:r>
                          </m:sub>
                        </m:sSub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altLang="zh-TW" sz="12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 b="0" i="0" smtClean="0">
                            <a:latin typeface="Cambria Math" panose="02040503050406030204" pitchFamily="18" charset="0"/>
                          </a:rPr>
                          <m:t>cls</m:t>
                        </m:r>
                      </m:sub>
                    </m:sSub>
                    <m:r>
                      <a:rPr lang="en-US" altLang="zh-TW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2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 b="0" i="0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r>
                      <a:rPr lang="en-US" altLang="zh-TW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200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019C29B-7040-81BA-E8C4-E66B8822B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74" y="2253603"/>
                <a:ext cx="6353652" cy="4934428"/>
              </a:xfrm>
              <a:prstGeom prst="rect">
                <a:avLst/>
              </a:prstGeom>
              <a:blipFill>
                <a:blip r:embed="rId5"/>
                <a:stretch>
                  <a:fillRect t="-1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31434BA-CB00-B33D-0F10-0B709E7342E4}"/>
              </a:ext>
            </a:extLst>
          </p:cNvPr>
          <p:cNvSpPr/>
          <p:nvPr/>
        </p:nvSpPr>
        <p:spPr>
          <a:xfrm>
            <a:off x="31861" y="1749216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200x200 /4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6C58FD-250D-693C-A934-252BA50DCDB4}"/>
              </a:ext>
            </a:extLst>
          </p:cNvPr>
          <p:cNvSpPr/>
          <p:nvPr/>
        </p:nvSpPr>
        <p:spPr>
          <a:xfrm>
            <a:off x="9280" y="1358776"/>
            <a:ext cx="881751" cy="135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100x100 /8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04BD89-F3A6-4AC4-E772-1EB6A80B39CF}"/>
              </a:ext>
            </a:extLst>
          </p:cNvPr>
          <p:cNvSpPr/>
          <p:nvPr/>
        </p:nvSpPr>
        <p:spPr>
          <a:xfrm>
            <a:off x="9280" y="985538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50x50 /16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200B60-683D-F6F0-EC54-D9A39FC1DD4F}"/>
              </a:ext>
            </a:extLst>
          </p:cNvPr>
          <p:cNvSpPr/>
          <p:nvPr/>
        </p:nvSpPr>
        <p:spPr>
          <a:xfrm>
            <a:off x="0" y="723889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25x25 /32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14E4D5-1ED9-4636-E3FE-50C132130C26}"/>
              </a:ext>
            </a:extLst>
          </p:cNvPr>
          <p:cNvSpPr/>
          <p:nvPr/>
        </p:nvSpPr>
        <p:spPr>
          <a:xfrm>
            <a:off x="0" y="1982110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800x800 /1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7D54D2-F207-A728-73E0-DF180A72DAA1}"/>
              </a:ext>
            </a:extLst>
          </p:cNvPr>
          <p:cNvSpPr/>
          <p:nvPr/>
        </p:nvSpPr>
        <p:spPr>
          <a:xfrm>
            <a:off x="-21625" y="561289"/>
            <a:ext cx="1021181" cy="151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H x W / s (stride)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C548EA-1A47-3F70-3839-2BDCDACF4FE3}"/>
              </a:ext>
            </a:extLst>
          </p:cNvPr>
          <p:cNvSpPr/>
          <p:nvPr/>
        </p:nvSpPr>
        <p:spPr>
          <a:xfrm>
            <a:off x="3254219" y="1713219"/>
            <a:ext cx="1083372" cy="160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200x200 x128c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079D53-3C7A-56E7-AD13-CF1F381FB3B2}"/>
              </a:ext>
            </a:extLst>
          </p:cNvPr>
          <p:cNvSpPr/>
          <p:nvPr/>
        </p:nvSpPr>
        <p:spPr>
          <a:xfrm>
            <a:off x="3244171" y="1399432"/>
            <a:ext cx="1083372" cy="160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200x200 x128c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693242-BF92-7D0C-757A-DEFACD16805B}"/>
              </a:ext>
            </a:extLst>
          </p:cNvPr>
          <p:cNvSpPr/>
          <p:nvPr/>
        </p:nvSpPr>
        <p:spPr>
          <a:xfrm>
            <a:off x="3173832" y="1007970"/>
            <a:ext cx="1083372" cy="160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200x200 x128c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732B13-653B-A62D-7055-A3FD19D05FE6}"/>
              </a:ext>
            </a:extLst>
          </p:cNvPr>
          <p:cNvSpPr/>
          <p:nvPr/>
        </p:nvSpPr>
        <p:spPr>
          <a:xfrm>
            <a:off x="3188407" y="649924"/>
            <a:ext cx="1083372" cy="160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dirty="0">
                <a:solidFill>
                  <a:schemeClr val="tx1"/>
                </a:solidFill>
              </a:rPr>
              <a:t>200x200 x128c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DFFBC82-7F4F-B6C8-9E7D-91751D341F48}"/>
                  </a:ext>
                </a:extLst>
              </p:cNvPr>
              <p:cNvSpPr txBox="1"/>
              <p:nvPr/>
            </p:nvSpPr>
            <p:spPr>
              <a:xfrm>
                <a:off x="5924509" y="2182207"/>
                <a:ext cx="3922834" cy="1896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altLang="zh-TW" sz="1000" dirty="0"/>
                  <a:t>S: stride (=4)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zh-TW" sz="1000" dirty="0"/>
                  <a:t>(x, y): coordinate of  grid point, 1 grid = 4x4 pixel</a:t>
                </a:r>
              </a:p>
              <a:p>
                <a:pPr marL="182563"/>
                <a:r>
                  <a:rPr lang="en-US" altLang="zh-TW" sz="1000" dirty="0"/>
                  <a:t>Ex: grid (1, 1) </a:t>
                </a:r>
                <a:r>
                  <a:rPr lang="en-US" altLang="zh-TW" sz="1000" dirty="0">
                    <a:sym typeface="Wingdings" panose="05000000000000000000" pitchFamily="2" charset="2"/>
                  </a:rPr>
                  <a:t> </a:t>
                </a:r>
                <a:r>
                  <a:rPr lang="zh-TW" altLang="en-US" sz="1000" dirty="0">
                    <a:sym typeface="Wingdings" panose="05000000000000000000" pitchFamily="2" charset="2"/>
                  </a:rPr>
                  <a:t>對應</a:t>
                </a:r>
                <a:r>
                  <a:rPr lang="en-US" altLang="zh-TW" sz="1000" dirty="0">
                    <a:sym typeface="Wingdings" panose="05000000000000000000" pitchFamily="2" charset="2"/>
                  </a:rPr>
                  <a:t>pixel </a:t>
                </a:r>
                <a:r>
                  <a:rPr lang="zh-TW" altLang="en-US" sz="1000" dirty="0">
                    <a:sym typeface="Wingdings" panose="05000000000000000000" pitchFamily="2" charset="2"/>
                  </a:rPr>
                  <a:t>座標 </a:t>
                </a:r>
                <a:r>
                  <a:rPr lang="en-US" altLang="zh-TW" sz="1000" dirty="0">
                    <a:sym typeface="Wingdings" panose="05000000000000000000" pitchFamily="2" charset="2"/>
                  </a:rPr>
                  <a:t>(1*4, 1*4)</a:t>
                </a:r>
                <a:endParaRPr lang="en-US" altLang="zh-TW" sz="1000" dirty="0"/>
              </a:p>
              <a:p>
                <a:pPr marL="171450" indent="-171450">
                  <a:buFontTx/>
                  <a:buChar char="-"/>
                </a:pPr>
                <a:r>
                  <a:rPr lang="en-US" altLang="zh-TW" sz="1000" dirty="0"/>
                  <a:t>m: GT </a:t>
                </a:r>
                <a:r>
                  <a:rPr lang="en-US" altLang="zh-TW" sz="1000" dirty="0" err="1"/>
                  <a:t>bbox</a:t>
                </a:r>
                <a:r>
                  <a:rPr lang="en-US" altLang="zh-TW" sz="1000" dirty="0"/>
                  <a:t> index in image </a:t>
                </a:r>
                <a:r>
                  <a:rPr lang="en-US" altLang="zh-TW" sz="1000" i="1" dirty="0"/>
                  <a:t>I, m=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TW" sz="1000" i="1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00" dirty="0"/>
                  <a:t>: m-</a:t>
                </a:r>
                <a:r>
                  <a:rPr lang="en-US" altLang="zh-TW" sz="1000" dirty="0" err="1"/>
                  <a:t>th</a:t>
                </a:r>
                <a:r>
                  <a:rPr lang="en-US" altLang="zh-TW" sz="1000" dirty="0"/>
                  <a:t> GT </a:t>
                </a:r>
                <a:r>
                  <a:rPr lang="en-US" altLang="zh-TW" sz="1000" dirty="0" err="1"/>
                  <a:t>bbox</a:t>
                </a:r>
                <a:r>
                  <a:rPr lang="en-US" altLang="zh-TW" sz="1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000" dirty="0"/>
                  <a:t>, c)</a:t>
                </a:r>
              </a:p>
              <a:p>
                <a:pPr marL="350837" lvl="1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TW" sz="1000" dirty="0"/>
                  <a:t>)=(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TW" sz="10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zh-TW" sz="1000" dirty="0"/>
                  <a:t>), the center of m-</a:t>
                </a:r>
                <a:r>
                  <a:rPr lang="en-US" altLang="zh-TW" sz="1000" dirty="0" err="1"/>
                  <a:t>th</a:t>
                </a:r>
                <a:r>
                  <a:rPr lang="en-US" altLang="zh-TW" sz="1000" dirty="0"/>
                  <a:t> GT </a:t>
                </a:r>
                <a:r>
                  <a:rPr lang="en-US" altLang="zh-TW" sz="1000" dirty="0" err="1"/>
                  <a:t>bbox</a:t>
                </a:r>
                <a:endParaRPr lang="en-US" altLang="zh-TW" sz="1000" dirty="0"/>
              </a:p>
              <a:p>
                <a:pPr marL="350837" lvl="1" indent="-171450">
                  <a:buFont typeface="PMingLiU" panose="02020500000000000000" pitchFamily="18" charset="-120"/>
                  <a:buChar char="。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1000" dirty="0"/>
                  <a:t>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TW" sz="10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zh-TW" sz="1000" dirty="0"/>
                  <a:t>), the width and height of m-</a:t>
                </a:r>
                <a:r>
                  <a:rPr lang="en-US" altLang="zh-TW" sz="1000" dirty="0" err="1"/>
                  <a:t>th</a:t>
                </a:r>
                <a:r>
                  <a:rPr lang="en-US" altLang="zh-TW" sz="1000" dirty="0"/>
                  <a:t> GT </a:t>
                </a:r>
                <a:r>
                  <a:rPr lang="en-US" altLang="zh-TW" sz="1000" dirty="0" err="1"/>
                  <a:t>bbox</a:t>
                </a:r>
                <a:endParaRPr lang="en-US" altLang="zh-TW" sz="1000" dirty="0"/>
              </a:p>
              <a:p>
                <a:pPr marL="350837" lvl="1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/>
                  <a:t>c: object category (0-7, </a:t>
                </a:r>
                <a:r>
                  <a:rPr lang="zh-TW" altLang="en-US" sz="1000" dirty="0"/>
                  <a:t>共</a:t>
                </a:r>
                <a:r>
                  <a:rPr lang="en-US" altLang="zh-TW" sz="1000" dirty="0"/>
                  <a:t>8</a:t>
                </a:r>
                <a:r>
                  <a:rPr lang="zh-TW" altLang="en-US" sz="1000" dirty="0"/>
                  <a:t>類不包含</a:t>
                </a:r>
                <a:r>
                  <a:rPr lang="en-US" altLang="zh-TW" sz="1000" dirty="0" err="1"/>
                  <a:t>backgrond</a:t>
                </a:r>
                <a:r>
                  <a:rPr lang="en-US" altLang="zh-TW" sz="1000" dirty="0"/>
                  <a:t>)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m:rPr>
                        <m:nor/>
                      </m:rPr>
                      <a:rPr lang="en-US" altLang="zh-TW" sz="1000" dirty="0"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𝑀𝑎𝑥</m:t>
                    </m:r>
                    <m:d>
                      <m:dPr>
                        <m:ctrlPr>
                          <a:rPr lang="en-US" altLang="zh-TW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dirty="0"/>
                  <a:t>Gaussian heatmap (200x200x1c),</a:t>
                </a:r>
                <a:endParaRPr lang="en-US" altLang="zh-TW" sz="1000" dirty="0">
                  <a:ea typeface="Cambria Math" panose="02040503050406030204" pitchFamily="18" charset="0"/>
                </a:endParaRPr>
              </a:p>
              <a:p>
                <a:pPr marL="177800" indent="-177800"/>
                <a:r>
                  <a:rPr lang="en-US" altLang="zh-TW" sz="1000" dirty="0"/>
                  <a:t>     </a:t>
                </a:r>
                <a:r>
                  <a:rPr lang="en-US" altLang="zh-TW" sz="1000" dirty="0">
                    <a:solidFill>
                      <a:srgbClr val="00B0F0"/>
                    </a:solidFill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l-GR" altLang="zh-TW" sz="1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l-GR" altLang="zh-TW" sz="1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l-GR" altLang="zh-TW" sz="1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altLang="zh-TW" sz="1000" i="1" dirty="0">
                            <a:solidFill>
                              <a:srgbClr val="00B0F0"/>
                            </a:solidFill>
                          </a:rPr>
                          <m:t>, </m:t>
                        </m:r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</m:d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</a:rPr>
                  <a:t>=</a:t>
                </a:r>
                <a:r>
                  <a:rPr lang="en-US" altLang="zh-TW" sz="1000" i="1" dirty="0">
                    <a:solidFill>
                      <a:srgbClr val="00B0F0"/>
                    </a:solidFill>
                  </a:rPr>
                  <a:t>N(</a:t>
                </a:r>
                <a14:m>
                  <m:oMath xmlns:m="http://schemas.openxmlformats.org/officeDocument/2006/math">
                    <m:r>
                      <a:rPr lang="el-GR" altLang="zh-TW" sz="10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TW" sz="1000" i="1" dirty="0">
                    <a:solidFill>
                      <a:srgbClr val="00B0F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1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altLang="zh-TW" sz="1000" i="1" dirty="0">
                    <a:solidFill>
                      <a:srgbClr val="00B0F0"/>
                    </a:solidFill>
                  </a:rPr>
                  <a:t>)</a:t>
                </a:r>
                <a:r>
                  <a:rPr lang="en-US" altLang="zh-TW" sz="1000" dirty="0">
                    <a:solidFill>
                      <a:srgbClr val="00B0F0"/>
                    </a:solidFill>
                  </a:rPr>
                  <a:t>, </a:t>
                </a:r>
                <a:r>
                  <a:rPr lang="en-US" altLang="zh-TW" sz="1000" dirty="0"/>
                  <a:t>grid (</a:t>
                </a:r>
                <a:r>
                  <a:rPr lang="en-US" altLang="zh-TW" sz="1000" dirty="0" err="1"/>
                  <a:t>x,y</a:t>
                </a:r>
                <a:r>
                  <a:rPr lang="en-US" altLang="zh-TW" sz="1000" dirty="0"/>
                  <a:t>) at m-</a:t>
                </a:r>
                <a:r>
                  <a:rPr lang="en-US" altLang="zh-TW" sz="1000" dirty="0" err="1"/>
                  <a:t>th</a:t>
                </a:r>
                <a:r>
                  <a:rPr lang="en-US" altLang="zh-TW" sz="1000" dirty="0"/>
                  <a:t> gaussian target heatmap</a:t>
                </a: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DFFBC82-7F4F-B6C8-9E7D-91751D34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09" y="2182207"/>
                <a:ext cx="3922834" cy="1896866"/>
              </a:xfrm>
              <a:prstGeom prst="rect">
                <a:avLst/>
              </a:prstGeom>
              <a:blipFill>
                <a:blip r:embed="rId6"/>
                <a:stretch>
                  <a:fillRect b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74C2F0-5F22-EC69-5AD1-0C3A54850E0E}"/>
              </a:ext>
            </a:extLst>
          </p:cNvPr>
          <p:cNvSpPr txBox="1"/>
          <p:nvPr/>
        </p:nvSpPr>
        <p:spPr>
          <a:xfrm>
            <a:off x="6894360" y="1709775"/>
            <a:ext cx="97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/>
              <a:t>GIoU</a:t>
            </a:r>
            <a:r>
              <a:rPr lang="en-US" altLang="zh-TW" sz="1400" dirty="0"/>
              <a:t> loss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BA11B1C-B498-6B96-ABA3-459BC915DF9F}"/>
                  </a:ext>
                </a:extLst>
              </p:cNvPr>
              <p:cNvSpPr txBox="1"/>
              <p:nvPr/>
            </p:nvSpPr>
            <p:spPr>
              <a:xfrm>
                <a:off x="5641066" y="4037013"/>
                <a:ext cx="200899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PDF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Gaussian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50" smtClean="0">
                        <a:solidFill>
                          <a:srgbClr val="00B0F0"/>
                        </a:solidFill>
                      </a:rPr>
                      <m:t>distribution</m:t>
                    </m:r>
                  </m:oMath>
                </a14:m>
                <a:r>
                  <a:rPr lang="en-US" altLang="zh-TW" sz="1050" dirty="0">
                    <a:solidFill>
                      <a:srgbClr val="00B0F0"/>
                    </a:solidFill>
                  </a:rPr>
                  <a:t> </a:t>
                </a:r>
                <a:endParaRPr lang="zh-TW" altLang="en-US" sz="105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BA11B1C-B498-6B96-ABA3-459BC915D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066" y="4037013"/>
                <a:ext cx="200899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FEB0731-843A-8052-5377-C42523C0BB1C}"/>
              </a:ext>
            </a:extLst>
          </p:cNvPr>
          <p:cNvCxnSpPr>
            <a:cxnSpLocks/>
          </p:cNvCxnSpPr>
          <p:nvPr/>
        </p:nvCxnSpPr>
        <p:spPr>
          <a:xfrm>
            <a:off x="5670567" y="4167818"/>
            <a:ext cx="25634" cy="264463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3FB9479-2BF5-84E2-BC23-656CCAC1B051}"/>
              </a:ext>
            </a:extLst>
          </p:cNvPr>
          <p:cNvCxnSpPr>
            <a:cxnSpLocks/>
          </p:cNvCxnSpPr>
          <p:nvPr/>
        </p:nvCxnSpPr>
        <p:spPr>
          <a:xfrm>
            <a:off x="5670567" y="4024932"/>
            <a:ext cx="339737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F7A55-BDB8-6D54-1B48-3BEABB6B182C}"/>
              </a:ext>
            </a:extLst>
          </p:cNvPr>
          <p:cNvSpPr txBox="1"/>
          <p:nvPr/>
        </p:nvSpPr>
        <p:spPr>
          <a:xfrm>
            <a:off x="6372772" y="4822789"/>
            <a:ext cx="25777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b="0" dirty="0"/>
              <a:t>the mean vector </a:t>
            </a:r>
            <a:r>
              <a:rPr lang="en-US" altLang="zh-CN" sz="1050" b="0" dirty="0"/>
              <a:t>of </a:t>
            </a:r>
            <a:r>
              <a:rPr lang="en-US" altLang="zh-TW" sz="1050" dirty="0"/>
              <a:t>Gaussian distribution of GT </a:t>
            </a:r>
            <a:r>
              <a:rPr lang="en-US" altLang="zh-TW" sz="1050" dirty="0" err="1"/>
              <a:t>bbox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4CA4E68-0338-5641-3F3B-681C49946A8E}"/>
              </a:ext>
            </a:extLst>
          </p:cNvPr>
          <p:cNvSpPr txBox="1"/>
          <p:nvPr/>
        </p:nvSpPr>
        <p:spPr>
          <a:xfrm>
            <a:off x="6747248" y="5148114"/>
            <a:ext cx="1665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/>
              <a:t>the covariance matrix of Gaussian distribution</a:t>
            </a:r>
            <a:endParaRPr lang="zh-TW" altLang="en-US" sz="10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F70CC4-0976-A35B-0C57-60BC25363CA5}"/>
              </a:ext>
            </a:extLst>
          </p:cNvPr>
          <p:cNvSpPr txBox="1"/>
          <p:nvPr/>
        </p:nvSpPr>
        <p:spPr>
          <a:xfrm>
            <a:off x="-21625" y="316985"/>
            <a:ext cx="9165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 Framework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57D5C0AD-8309-3E31-2C3F-04AE85692441}"/>
                  </a:ext>
                </a:extLst>
              </p:cNvPr>
              <p:cNvSpPr txBox="1"/>
              <p:nvPr/>
            </p:nvSpPr>
            <p:spPr>
              <a:xfrm>
                <a:off x="6623598" y="637090"/>
                <a:ext cx="43641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57D5C0AD-8309-3E31-2C3F-04AE85692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98" y="637090"/>
                <a:ext cx="436418" cy="376770"/>
              </a:xfrm>
              <a:prstGeom prst="rect">
                <a:avLst/>
              </a:prstGeom>
              <a:blipFill>
                <a:blip r:embed="rId12"/>
                <a:stretch>
                  <a:fillRect t="-1639" r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A94C12D-BF12-0558-3BDF-36B579792BEA}"/>
                  </a:ext>
                </a:extLst>
              </p:cNvPr>
              <p:cNvSpPr txBox="1"/>
              <p:nvPr/>
            </p:nvSpPr>
            <p:spPr>
              <a:xfrm>
                <a:off x="6680683" y="1291666"/>
                <a:ext cx="457200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CA94C12D-BF12-0558-3BDF-36B579792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83" y="1291666"/>
                <a:ext cx="457200" cy="376770"/>
              </a:xfrm>
              <a:prstGeom prst="rect">
                <a:avLst/>
              </a:prstGeom>
              <a:blipFill>
                <a:blip r:embed="rId13"/>
                <a:stretch>
                  <a:fillRect t="-1613" r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FD993C63-F4EC-DB2D-96DA-F7690308F12B}"/>
              </a:ext>
            </a:extLst>
          </p:cNvPr>
          <p:cNvSpPr txBox="1"/>
          <p:nvPr/>
        </p:nvSpPr>
        <p:spPr>
          <a:xfrm>
            <a:off x="2025853" y="6236933"/>
            <a:ext cx="1903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</a:t>
            </a:r>
            <a:r>
              <a:rPr lang="zh-TW" altLang="en-US" sz="900" dirty="0"/>
              <a:t>預測框的左上角和右下角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F0A708E-8A61-7A22-10C6-3E5B73CC0575}"/>
              </a:ext>
            </a:extLst>
          </p:cNvPr>
          <p:cNvSpPr txBox="1"/>
          <p:nvPr/>
        </p:nvSpPr>
        <p:spPr>
          <a:xfrm>
            <a:off x="6367597" y="1059528"/>
            <a:ext cx="108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Conv 1x1x128x8 </a:t>
            </a:r>
            <a:r>
              <a:rPr lang="en-US" altLang="zh-TW" sz="800" dirty="0">
                <a:sym typeface="Wingdings" panose="05000000000000000000" pitchFamily="2" charset="2"/>
              </a:rPr>
              <a:t></a:t>
            </a:r>
            <a:r>
              <a:rPr lang="en-US" altLang="zh-TW" sz="800" dirty="0">
                <a:solidFill>
                  <a:schemeClr val="tx1"/>
                </a:solidFill>
              </a:rPr>
              <a:t> 200x200</a:t>
            </a:r>
            <a:r>
              <a:rPr lang="en-US" altLang="zh-TW" sz="800" dirty="0"/>
              <a:t>x8 (classes)c</a:t>
            </a:r>
            <a:endParaRPr lang="zh-TW" altLang="en-US" sz="8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1B8EC2D-9CA4-6686-80DD-A342CC0E8832}"/>
              </a:ext>
            </a:extLst>
          </p:cNvPr>
          <p:cNvSpPr txBox="1"/>
          <p:nvPr/>
        </p:nvSpPr>
        <p:spPr>
          <a:xfrm>
            <a:off x="5414851" y="1007970"/>
            <a:ext cx="108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Conv 3x3x128x128 </a:t>
            </a:r>
            <a:r>
              <a:rPr lang="en-US" altLang="zh-TW" sz="800" dirty="0">
                <a:sym typeface="Wingdings" panose="05000000000000000000" pitchFamily="2" charset="2"/>
              </a:rPr>
              <a:t></a:t>
            </a:r>
            <a:r>
              <a:rPr lang="en-US" altLang="zh-TW" sz="800" dirty="0">
                <a:solidFill>
                  <a:schemeClr val="tx1"/>
                </a:solidFill>
              </a:rPr>
              <a:t> 200x200</a:t>
            </a:r>
            <a:r>
              <a:rPr lang="en-US" altLang="zh-TW" sz="800" dirty="0"/>
              <a:t>x128c</a:t>
            </a:r>
            <a:endParaRPr lang="zh-TW" altLang="en-US" sz="8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2746356-0714-F117-4753-F3AF69894C2B}"/>
              </a:ext>
            </a:extLst>
          </p:cNvPr>
          <p:cNvSpPr txBox="1"/>
          <p:nvPr/>
        </p:nvSpPr>
        <p:spPr>
          <a:xfrm>
            <a:off x="5460239" y="1687283"/>
            <a:ext cx="108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Conv 3x3 </a:t>
            </a:r>
            <a:r>
              <a:rPr lang="en-US" altLang="zh-TW" sz="800" dirty="0">
                <a:sym typeface="Wingdings" panose="05000000000000000000" pitchFamily="2" charset="2"/>
              </a:rPr>
              <a:t></a:t>
            </a:r>
            <a:r>
              <a:rPr lang="en-US" altLang="zh-TW" sz="800" dirty="0">
                <a:solidFill>
                  <a:schemeClr val="tx1"/>
                </a:solidFill>
              </a:rPr>
              <a:t> 200x200</a:t>
            </a:r>
            <a:r>
              <a:rPr lang="en-US" altLang="zh-TW" sz="800" dirty="0"/>
              <a:t>x64c</a:t>
            </a:r>
            <a:endParaRPr lang="zh-TW" altLang="en-US" sz="8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CF281B6-63DF-D03A-9A8C-5CA011C1D691}"/>
              </a:ext>
            </a:extLst>
          </p:cNvPr>
          <p:cNvSpPr txBox="1"/>
          <p:nvPr/>
        </p:nvSpPr>
        <p:spPr>
          <a:xfrm>
            <a:off x="6713313" y="1511191"/>
            <a:ext cx="108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Conv 1x1x128x4 </a:t>
            </a:r>
            <a:r>
              <a:rPr lang="en-US" altLang="zh-TW" sz="800" dirty="0">
                <a:sym typeface="Wingdings" panose="05000000000000000000" pitchFamily="2" charset="2"/>
              </a:rPr>
              <a:t></a:t>
            </a:r>
            <a:r>
              <a:rPr lang="en-US" altLang="zh-TW" sz="800" dirty="0">
                <a:solidFill>
                  <a:schemeClr val="tx1"/>
                </a:solidFill>
              </a:rPr>
              <a:t> 200x200</a:t>
            </a:r>
            <a:r>
              <a:rPr lang="en-US" altLang="zh-TW" sz="800" dirty="0"/>
              <a:t>x4c</a:t>
            </a:r>
            <a:endParaRPr lang="zh-TW" altLang="en-US" sz="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B79271-0449-096D-E25E-4D5952A23BCB}"/>
              </a:ext>
            </a:extLst>
          </p:cNvPr>
          <p:cNvSpPr txBox="1"/>
          <p:nvPr/>
        </p:nvSpPr>
        <p:spPr>
          <a:xfrm>
            <a:off x="707988" y="2055465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1.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A213A3D-A43A-EA47-DFC9-AC07E15A35A2}"/>
              </a:ext>
            </a:extLst>
          </p:cNvPr>
          <p:cNvSpPr txBox="1"/>
          <p:nvPr/>
        </p:nvSpPr>
        <p:spPr>
          <a:xfrm>
            <a:off x="3164813" y="2048709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2.</a:t>
            </a:r>
            <a:endParaRPr lang="zh-TW" altLang="en-US" sz="1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8038C2-BF7F-B916-0151-3CE0E047C9A3}"/>
              </a:ext>
            </a:extLst>
          </p:cNvPr>
          <p:cNvSpPr txBox="1"/>
          <p:nvPr/>
        </p:nvSpPr>
        <p:spPr>
          <a:xfrm>
            <a:off x="6524042" y="2055423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3.</a:t>
            </a:r>
            <a:endParaRPr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F196CEE-D8DF-88E9-9841-47CB44D518F0}"/>
              </a:ext>
            </a:extLst>
          </p:cNvPr>
          <p:cNvSpPr txBox="1"/>
          <p:nvPr/>
        </p:nvSpPr>
        <p:spPr>
          <a:xfrm>
            <a:off x="5226842" y="329664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3.1)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6CC9228-B8EC-6C43-B04E-2D44237208D1}"/>
              </a:ext>
            </a:extLst>
          </p:cNvPr>
          <p:cNvSpPr txBox="1"/>
          <p:nvPr/>
        </p:nvSpPr>
        <p:spPr>
          <a:xfrm>
            <a:off x="5257175" y="1245543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3.2)</a:t>
            </a:r>
            <a:endParaRPr lang="zh-TW" altLang="en-US" sz="1400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55077F6-38FA-95FE-E3B3-90E1ACA28595}"/>
              </a:ext>
            </a:extLst>
          </p:cNvPr>
          <p:cNvGrpSpPr/>
          <p:nvPr/>
        </p:nvGrpSpPr>
        <p:grpSpPr>
          <a:xfrm>
            <a:off x="7650059" y="5675760"/>
            <a:ext cx="1643679" cy="1249983"/>
            <a:chOff x="7500321" y="3859476"/>
            <a:chExt cx="1871651" cy="1444629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856159A5-45D2-0948-B971-A3BEA489AF57}"/>
                </a:ext>
              </a:extLst>
            </p:cNvPr>
            <p:cNvGrpSpPr/>
            <p:nvPr/>
          </p:nvGrpSpPr>
          <p:grpSpPr>
            <a:xfrm>
              <a:off x="7500321" y="3859476"/>
              <a:ext cx="1871651" cy="1444629"/>
              <a:chOff x="7500321" y="3859476"/>
              <a:chExt cx="1871651" cy="1444629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8384941C-9BF3-FC35-D08C-C3D54ED00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l="8362" t="4558" b="3623"/>
              <a:stretch/>
            </p:blipFill>
            <p:spPr>
              <a:xfrm>
                <a:off x="7500321" y="3871165"/>
                <a:ext cx="1665805" cy="143294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BBAF0217-6480-02AE-C7B5-194781ABC4C6}"/>
                      </a:ext>
                    </a:extLst>
                  </p:cNvPr>
                  <p:cNvSpPr txBox="1"/>
                  <p:nvPr/>
                </p:nvSpPr>
                <p:spPr>
                  <a:xfrm>
                    <a:off x="8716888" y="4521422"/>
                    <a:ext cx="655084" cy="2308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TW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TW" altLang="en-US" sz="9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BBAF0217-6480-02AE-C7B5-194781ABC4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6888" y="4521422"/>
                    <a:ext cx="655084" cy="2308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字方塊 37">
                    <a:extLst>
                      <a:ext uri="{FF2B5EF4-FFF2-40B4-BE49-F238E27FC236}">
                        <a16:creationId xmlns:a16="http://schemas.microsoft.com/office/drawing/2014/main" id="{C509BA78-557C-F0FF-EEBE-806638F44A14}"/>
                      </a:ext>
                    </a:extLst>
                  </p:cNvPr>
                  <p:cNvSpPr txBox="1"/>
                  <p:nvPr/>
                </p:nvSpPr>
                <p:spPr>
                  <a:xfrm>
                    <a:off x="8805274" y="3859476"/>
                    <a:ext cx="387217" cy="30234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TW" sz="105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l-GR" altLang="zh-TW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0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38" name="文字方塊 37">
                    <a:extLst>
                      <a:ext uri="{FF2B5EF4-FFF2-40B4-BE49-F238E27FC236}">
                        <a16:creationId xmlns:a16="http://schemas.microsoft.com/office/drawing/2014/main" id="{C509BA78-557C-F0FF-EEBE-806638F44A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5274" y="3859476"/>
                    <a:ext cx="387217" cy="30234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7143" b="-465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2910DD43-14A0-B337-4B28-0483F8E85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38701" y="4115481"/>
                <a:ext cx="0" cy="852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34418-1C95-DE40-62AB-2AC5C99E28C0}"/>
                  </a:ext>
                </a:extLst>
              </p:cNvPr>
              <p:cNvSpPr txBox="1"/>
              <p:nvPr/>
            </p:nvSpPr>
            <p:spPr>
              <a:xfrm>
                <a:off x="7735235" y="4975039"/>
                <a:ext cx="3102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w</a:t>
                </a:r>
                <a:endParaRPr lang="zh-TW" altLang="en-US" sz="1200" dirty="0"/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C665EB6-40D1-41DD-70F2-057534C4E957}"/>
                  </a:ext>
                </a:extLst>
              </p:cNvPr>
              <p:cNvSpPr txBox="1"/>
              <p:nvPr/>
            </p:nvSpPr>
            <p:spPr>
              <a:xfrm>
                <a:off x="8621696" y="4896651"/>
                <a:ext cx="3102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h</a:t>
                </a:r>
                <a:endParaRPr lang="zh-TW" altLang="en-US" sz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68D4B1CA-DE70-80D0-6F84-4C6AA7FE1135}"/>
                    </a:ext>
                  </a:extLst>
                </p:cNvPr>
                <p:cNvSpPr txBox="1"/>
                <p:nvPr/>
              </p:nvSpPr>
              <p:spPr>
                <a:xfrm>
                  <a:off x="7873054" y="3932878"/>
                  <a:ext cx="552197" cy="241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9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9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altLang="zh-TW" sz="900" dirty="0"/>
                    <a:t>)</a:t>
                  </a:r>
                  <a:endParaRPr lang="zh-TW" altLang="en-US" sz="900" dirty="0"/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68D4B1CA-DE70-80D0-6F84-4C6AA7FE1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3054" y="3932878"/>
                  <a:ext cx="552197" cy="241733"/>
                </a:xfrm>
                <a:prstGeom prst="rect">
                  <a:avLst/>
                </a:prstGeom>
                <a:blipFill>
                  <a:blip r:embed="rId17"/>
                  <a:stretch>
                    <a:fillRect r="-3797" b="-22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542E116-E2A5-E64A-D624-C937A0C59B18}"/>
                  </a:ext>
                </a:extLst>
              </p:cNvPr>
              <p:cNvSpPr txBox="1"/>
              <p:nvPr/>
            </p:nvSpPr>
            <p:spPr>
              <a:xfrm>
                <a:off x="3993140" y="5956417"/>
                <a:ext cx="2577782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/>
                  <a:t>Alan: </a:t>
                </a:r>
              </a:p>
              <a:p>
                <a:r>
                  <a:rPr lang="en-US" altLang="zh-TW" sz="900" b="0" dirty="0"/>
                  <a:t>- </a:t>
                </a:r>
                <a14:m>
                  <m:oMath xmlns:m="http://schemas.openxmlformats.org/officeDocument/2006/math">
                    <m:r>
                      <a:rPr lang="en-US" altLang="zh-TW" sz="9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sz="900" dirty="0"/>
                  <a:t> </a:t>
                </a:r>
                <a:r>
                  <a:rPr lang="zh-TW" altLang="en-US" sz="900" dirty="0"/>
                  <a:t>用來調整物件最大的正樣本數量。</a:t>
                </a:r>
                <a:r>
                  <a:rPr lang="en-US" altLang="zh-TW" sz="900" dirty="0"/>
                  <a:t> </a:t>
                </a:r>
              </a:p>
              <a:p>
                <a:r>
                  <a:rPr lang="en-US" altLang="zh-TW" sz="900" dirty="0"/>
                  <a:t>- EX: alpha = 0.1, </a:t>
                </a:r>
                <a14:m>
                  <m:oMath xmlns:m="http://schemas.openxmlformats.org/officeDocument/2006/math">
                    <m:r>
                      <a:rPr lang="en-US" altLang="zh-TW" sz="9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9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9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9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9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9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900" dirty="0"/>
                  <a:t> &gt; alpha </a:t>
                </a:r>
                <a:r>
                  <a:rPr lang="en-US" altLang="zh-TW" sz="900" dirty="0">
                    <a:sym typeface="Wingdings" panose="05000000000000000000" pitchFamily="2" charset="2"/>
                  </a:rPr>
                  <a:t> positive sample</a:t>
                </a:r>
              </a:p>
              <a:p>
                <a:pPr marL="92075"/>
                <a:r>
                  <a:rPr lang="zh-TW" altLang="en-US" sz="900" dirty="0">
                    <a:sym typeface="Wingdings" panose="05000000000000000000" pitchFamily="2" charset="2"/>
                  </a:rPr>
                  <a:t>估算距離中心點 </a:t>
                </a:r>
                <a:r>
                  <a:rPr lang="en-US" altLang="zh-TW" sz="900" dirty="0">
                    <a:sym typeface="Wingdings" panose="05000000000000000000" pitchFamily="2" charset="2"/>
                  </a:rPr>
                  <a:t>1.32 (grid), heatmap value </a:t>
                </a:r>
                <a14:m>
                  <m:oMath xmlns:m="http://schemas.openxmlformats.org/officeDocument/2006/math"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≅</m:t>
                    </m:r>
                  </m:oMath>
                </a14:m>
                <a:r>
                  <a:rPr lang="en-US" altLang="zh-TW" sz="900" dirty="0">
                    <a:sym typeface="Wingdings" panose="05000000000000000000" pitchFamily="2" charset="2"/>
                  </a:rPr>
                  <a:t> 0.1</a:t>
                </a:r>
                <a:r>
                  <a:rPr lang="zh-TW" altLang="en-US" sz="900" dirty="0">
                    <a:sym typeface="Wingdings" panose="05000000000000000000" pitchFamily="2" charset="2"/>
                  </a:rPr>
                  <a:t>，</a:t>
                </a:r>
                <a:r>
                  <a:rPr lang="en-US" altLang="zh-TW" sz="900" dirty="0">
                    <a:sym typeface="Wingdings" panose="05000000000000000000" pitchFamily="2" charset="2"/>
                  </a:rPr>
                  <a:t> EX: </a:t>
                </a:r>
                <a14:m>
                  <m:oMath xmlns:m="http://schemas.openxmlformats.org/officeDocument/2006/math">
                    <m:r>
                      <a:rPr lang="el-GR" altLang="zh-TW" sz="9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l-GR" altLang="zh-TW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≅</m:t>
                    </m:r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endParaRPr lang="en-US" altLang="zh-TW" sz="900" dirty="0">
                  <a:sym typeface="Wingdings" panose="05000000000000000000" pitchFamily="2" charset="2"/>
                </a:endParaRPr>
              </a:p>
              <a:p>
                <a:r>
                  <a:rPr lang="en-US" altLang="zh-TW" sz="900" dirty="0">
                    <a:sym typeface="Wingdings" panose="05000000000000000000" pitchFamily="2" charset="2"/>
                  </a:rPr>
                  <a:t>- </a:t>
                </a:r>
                <a:r>
                  <a:rPr lang="zh-TW" altLang="en-US" sz="900" dirty="0">
                    <a:sym typeface="Wingdings" panose="05000000000000000000" pitchFamily="2" charset="2"/>
                  </a:rPr>
                  <a:t>因此可以粗略得知任一物件最多只會有</a:t>
                </a:r>
                <a:r>
                  <a:rPr lang="el-GR" altLang="zh-TW" sz="900" dirty="0"/>
                  <a:t>(1.32)²π ≈ 9</a:t>
                </a:r>
                <a:r>
                  <a:rPr lang="zh-TW" altLang="en-US" sz="900" dirty="0">
                    <a:sym typeface="Wingdings" panose="05000000000000000000" pitchFamily="2" charset="2"/>
                  </a:rPr>
                  <a:t>個正樣本，</a:t>
                </a:r>
                <a:endParaRPr lang="en-US" altLang="zh-TW" sz="9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542E116-E2A5-E64A-D624-C937A0C5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140" y="5956417"/>
                <a:ext cx="2577782" cy="1061829"/>
              </a:xfrm>
              <a:prstGeom prst="rect">
                <a:avLst/>
              </a:prstGeom>
              <a:blipFill>
                <a:blip r:embed="rId1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標題 1">
            <a:extLst>
              <a:ext uri="{FF2B5EF4-FFF2-40B4-BE49-F238E27FC236}">
                <a16:creationId xmlns:a16="http://schemas.microsoft.com/office/drawing/2014/main" id="{096FCAB5-D9FB-0325-F6DE-A119D676D5CD}"/>
              </a:ext>
            </a:extLst>
          </p:cNvPr>
          <p:cNvSpPr txBox="1">
            <a:spLocks/>
          </p:cNvSpPr>
          <p:nvPr/>
        </p:nvSpPr>
        <p:spPr>
          <a:xfrm>
            <a:off x="-48949" y="14395"/>
            <a:ext cx="7164262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Works – Label Assignment Matters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222960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10AFE9-7CB2-D09B-CEA5-7733F14EC836}"/>
                  </a:ext>
                </a:extLst>
              </p:cNvPr>
              <p:cNvSpPr txBox="1"/>
              <p:nvPr/>
            </p:nvSpPr>
            <p:spPr>
              <a:xfrm>
                <a:off x="0" y="330620"/>
                <a:ext cx="4220171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1950" lvl="2" indent="-361950"/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 </a:t>
                </a:r>
                <a14:m>
                  <m:oMath xmlns:m="http://schemas.openxmlformats.org/officeDocument/2006/math">
                    <m:r>
                      <a:rPr lang="en-US" altLang="zh-TW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TW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</m:d>
                    <m:r>
                      <a:rPr lang="en-US" altLang="zh-TW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altLang="zh-TW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10AFE9-7CB2-D09B-CEA5-7733F14EC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620"/>
                <a:ext cx="4220171" cy="376193"/>
              </a:xfrm>
              <a:prstGeom prst="rect">
                <a:avLst/>
              </a:prstGeom>
              <a:blipFill>
                <a:blip r:embed="rId2"/>
                <a:stretch>
                  <a:fillRect l="-72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E70F318-625E-CA0C-C0FB-F435D7A60F4D}"/>
                  </a:ext>
                </a:extLst>
              </p:cNvPr>
              <p:cNvSpPr txBox="1"/>
              <p:nvPr/>
            </p:nvSpPr>
            <p:spPr>
              <a:xfrm>
                <a:off x="46851" y="654307"/>
                <a:ext cx="5317806" cy="546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cls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variant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focal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loss</m:t>
                    </m:r>
                  </m:oMath>
                </a14:m>
                <a:endParaRPr lang="en-US" altLang="zh-TW" b="0" dirty="0"/>
              </a:p>
              <a:p>
                <a:pPr marL="450850" lvl="1" indent="-90488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𝑦𝑐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"/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zh-TW" altLang="en-US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400" dirty="0"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1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400" dirty="0"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4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altLang="zh-TW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400" dirty="0"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p>
                                </m:s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1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sz="1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1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400" dirty="0"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400" dirty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𝑜𝑡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𝑒𝑟𝑤𝑖𝑠𝑒</m:t>
                                </m:r>
                              </m:e>
                            </m:eqArr>
                          </m:e>
                        </m:d>
                      </m:e>
                    </m:nary>
                  </m:oMath>
                </a14:m>
                <a:endParaRPr lang="en-US" altLang="zh-TW" sz="1200" b="0" dirty="0"/>
              </a:p>
              <a:p>
                <a:pPr marL="628650" lvl="1" indent="-17780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Predicted class probability of specific category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c</a:t>
                </a:r>
              </a:p>
              <a:p>
                <a:pPr marL="450850"/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(=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tunable focusing parameter, decide down-weight degree.</a:t>
                </a:r>
                <a:endParaRPr lang="en-US" altLang="zh-TW" sz="1200" b="0" dirty="0"/>
              </a:p>
              <a:p>
                <a:pPr marL="720725" indent="-269875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1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  <m:r>
                      <a:rPr lang="zh-TW" alt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1100" b="0" dirty="0"/>
                  <a:t> </a:t>
                </a:r>
                <a:r>
                  <a:rPr lang="en-US" altLang="zh-TW" sz="1200" b="0" dirty="0"/>
                  <a:t>:</a:t>
                </a:r>
                <a:r>
                  <a:rPr lang="zh-TW" altLang="en-US" sz="1200" b="0" dirty="0"/>
                  <a:t> </a:t>
                </a:r>
                <a:r>
                  <a:rPr lang="en-US" altLang="zh-TW" sz="1200" dirty="0"/>
                  <a:t>the reweighting coefficient for negative point, the closer to the center, the smaller the value.</a:t>
                </a:r>
              </a:p>
              <a:p>
                <a:pPr marL="893763" indent="-173038"/>
                <a:r>
                  <a:rPr lang="en-US" altLang="zh-TW" sz="1200" b="0" dirty="0"/>
                  <a:t>-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TW" sz="1200" b="0" dirty="0"/>
                  <a:t>: </a:t>
                </a:r>
                <a:r>
                  <a:rPr lang="en-US" altLang="zh-TW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tunable focusing parameter, decide down-weight degree.</a:t>
                </a:r>
                <a:endParaRPr lang="en-US" altLang="zh-TW" sz="1200" b="0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en-US" altLang="zh-TW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endParaRPr lang="en-US" altLang="zh-TW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endParaRPr lang="en-US" altLang="zh-TW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0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GIoU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loss</m:t>
                    </m:r>
                  </m:oMath>
                </a14:m>
                <a:endParaRPr lang="en-US" altLang="zh-TW" sz="1400" b="0" dirty="0"/>
              </a:p>
              <a:p>
                <a:pPr marL="450850" lvl="1" indent="-90488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TW" sz="1400" b="0" dirty="0"/>
                  <a:t> =</a:t>
                </a:r>
                <a14:m>
                  <m:oMath xmlns:m="http://schemas.openxmlformats.org/officeDocument/2006/math">
                    <m:r>
                      <a:rPr lang="en-US" altLang="zh-TW" sz="14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𝐺𝐼𝑜𝑈</m:t>
                        </m:r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400" dirty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1400" b="0" i="1" dirty="0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1200" b="0" dirty="0"/>
              </a:p>
              <a:p>
                <a:pPr marL="179387" lvl="1"/>
                <a:r>
                  <a:rPr lang="en-US" altLang="zh-TW" sz="12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altLang="zh-TW" sz="1200" dirty="0"/>
                  <a:t>:  m-</a:t>
                </a:r>
                <a:r>
                  <a:rPr lang="en-US" altLang="zh-TW" sz="1200" dirty="0" err="1"/>
                  <a:t>th</a:t>
                </a:r>
                <a:r>
                  <a:rPr lang="en-US" altLang="zh-TW" sz="1200" dirty="0"/>
                  <a:t> GT </a:t>
                </a:r>
                <a:r>
                  <a:rPr lang="en-US" altLang="zh-TW" sz="1200" dirty="0" err="1"/>
                  <a:t>bbox</a:t>
                </a:r>
                <a:r>
                  <a:rPr lang="en-US" altLang="zh-TW" sz="1200" dirty="0"/>
                  <a:t> annotation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200" dirty="0"/>
                  <a:t>)</a:t>
                </a:r>
              </a:p>
              <a:p>
                <a:pPr marL="177800" lvl="1" indent="2667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1200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2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Predicted 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bbox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120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120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TW" sz="120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77800" lvl="1" indent="2667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200" dirty="0"/>
                  <a:t> : Gaussian-area,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&gt; 0, include m-</a:t>
                </a:r>
                <a:r>
                  <a:rPr lang="en-US" altLang="zh-TW" sz="1200" dirty="0" err="1"/>
                  <a:t>th</a:t>
                </a:r>
                <a:r>
                  <a:rPr lang="en-US" altLang="zh-TW" sz="1200" dirty="0"/>
                  <a:t> GT </a:t>
                </a:r>
                <a:r>
                  <a:rPr lang="en-US" altLang="zh-TW" sz="1200" dirty="0" err="1"/>
                  <a:t>bbox</a:t>
                </a:r>
                <a:endParaRPr lang="en-US" altLang="zh-TW" sz="1200" dirty="0"/>
              </a:p>
              <a:p>
                <a:pPr marL="177800" lvl="1" indent="2667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TW" sz="1200" dirty="0"/>
                  <a:t> : The number of regression target, the area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200" dirty="0"/>
                  <a:t> </a:t>
                </a:r>
              </a:p>
              <a:p>
                <a:pPr marL="177800" lvl="1" indent="2667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200" dirty="0"/>
                  <a:t> =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nary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𝑜𝑡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200" dirty="0"/>
              </a:p>
              <a:p>
                <a:pPr marL="898525" lvl="1" indent="-90488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200" dirty="0"/>
                  <a:t>: the area of the m-</a:t>
                </a:r>
                <a:r>
                  <a:rPr lang="en-US" altLang="zh-TW" sz="1200" dirty="0" err="1"/>
                  <a:t>th</a:t>
                </a:r>
                <a:r>
                  <a:rPr lang="en-US" altLang="zh-TW" sz="1200" dirty="0"/>
                  <a:t> </a:t>
                </a:r>
                <a:r>
                  <a:rPr lang="en-US" altLang="zh-TW" sz="1200" dirty="0" err="1"/>
                  <a:t>bbox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12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TW" sz="1200" dirty="0"/>
              </a:p>
              <a:p>
                <a:pPr marL="349250" lvl="1" indent="-171450">
                  <a:buFontTx/>
                  <a:buChar char="-"/>
                </a:pPr>
                <a:endParaRPr lang="en-US" altLang="zh-TW" sz="12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E70F318-625E-CA0C-C0FB-F435D7A60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1" y="654307"/>
                <a:ext cx="5317806" cy="5462521"/>
              </a:xfrm>
              <a:prstGeom prst="rect">
                <a:avLst/>
              </a:prstGeom>
              <a:blipFill>
                <a:blip r:embed="rId3"/>
                <a:stretch>
                  <a:fillRect l="-1032" t="-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736861" y="6427345"/>
            <a:ext cx="388774" cy="365125"/>
          </a:xfrm>
        </p:spPr>
        <p:txBody>
          <a:bodyPr/>
          <a:lstStyle/>
          <a:p>
            <a:fld id="{524C87C7-83E9-42F2-B8DC-90D1E92F8036}" type="slidenum">
              <a:rPr lang="zh-TW" altLang="en-US" smtClean="0"/>
              <a:t>11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B88E91-B846-D343-0F33-B71388A6F5A2}"/>
                  </a:ext>
                </a:extLst>
              </p:cNvPr>
              <p:cNvSpPr txBox="1"/>
              <p:nvPr/>
            </p:nvSpPr>
            <p:spPr>
              <a:xfrm>
                <a:off x="5538122" y="2288859"/>
                <a:ext cx="2957087" cy="2912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TW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l-GR" altLang="zh-TW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l-GR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altLang="zh-TW" sz="1100" i="1" dirty="0">
                            <a:solidFill>
                              <a:schemeClr val="tx1"/>
                            </a:solidFill>
                          </a:rPr>
                          <m:t>, </m:t>
                        </m:r>
                        <m:r>
                          <a:rPr lang="en-US" altLang="zh-TW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</m:d>
                    <m:r>
                      <a:rPr lang="en-US" altLang="zh-TW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TW" sz="1100" i="1"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l-GR" altLang="zh-TW" sz="1100" i="1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l-GR" altLang="zh-TW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TW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l-GR" altLang="zh-TW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l-GR" altLang="zh-TW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l-GR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l-GR" altLang="zh-TW" sz="1100" i="1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el-GR" altLang="zh-TW" sz="11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l-GR" altLang="zh-TW" sz="1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altLang="zh-TW" sz="11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l-GR" altLang="zh-TW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altLang="zh-TW" sz="1100" i="1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l-GR" altLang="zh-TW" sz="11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altLang="zh-TW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l-GR" altLang="zh-TW" sz="11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altLang="zh-TW" sz="11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l-GR" altLang="zh-TW" sz="11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altLang="zh-TW" sz="1100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sSup>
                          <m:sSupPr>
                            <m:ctrlPr>
                              <a:rPr lang="ar-AE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ar-AE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zh-TW" sz="1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ar-AE" sz="11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ar-AE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ar-AE" sz="11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ar-AE" altLang="zh-TW" sz="1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ar-AE" altLang="zh-TW" sz="11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ar-AE" altLang="zh-TW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ar-AE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ar-AE" sz="1100" i="1">
                                    <a:latin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ar-AE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altLang="zh-TW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ar-AE" altLang="zh-TW" sz="1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zh-TW" altLang="en-US" sz="1100" dirty="0"/>
                  <a:t> </a:t>
                </a:r>
                <a:endParaRPr lang="en-US" altLang="zh-TW" sz="1100" dirty="0"/>
              </a:p>
              <a:p>
                <a:pPr marL="90488" lvl="2" indent="-904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050" b="0" dirty="0"/>
              </a:p>
              <a:p>
                <a:pPr marL="90488" lvl="2" indent="-904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altLang="zh-TW" sz="11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zh-TW" sz="1100" b="0" dirty="0"/>
              </a:p>
              <a:p>
                <a:pPr marL="90488" lvl="2" indent="-904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100" i="1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altLang="zh-TW" sz="1100" dirty="0"/>
              </a:p>
              <a:p>
                <a:pPr marL="271463" lvl="3" indent="-92075"/>
                <a:r>
                  <a:rPr lang="en-US" altLang="zh-TW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(=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𝑔𝑟𝑖𝑑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00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𝑝𝑖𝑥𝑒𝑙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𝑔𝑟𝑖𝑑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),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𝑜𝑡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𝑒𝑟𝑤𝑖𝑠𝑒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100" dirty="0"/>
              </a:p>
              <a:p>
                <a:pPr marL="271463" lvl="3" indent="-92075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105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5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(=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𝑔𝑟𝑖𝑑</m:t>
                                </m:r>
                              </m:e>
                            </m:d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𝑜𝑡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𝑒𝑟𝑤𝑖𝑠𝑒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1050" dirty="0"/>
                  <a:t> </a:t>
                </a:r>
              </a:p>
              <a:p>
                <a:pPr marL="261937" lvl="4" indent="-171450">
                  <a:buFont typeface="PMingLiU" panose="02020500000000000000" pitchFamily="18" charset="-120"/>
                  <a:buChar char="。"/>
                </a:pPr>
                <a:endParaRPr lang="en-US" altLang="zh-TW" sz="1100" dirty="0"/>
              </a:p>
              <a:p>
                <a:pPr marL="261937" lvl="4" indent="-171450">
                  <a:buFont typeface="PMingLiU" panose="02020500000000000000" pitchFamily="18" charset="-120"/>
                  <a:buChar char="。"/>
                </a:pPr>
                <a:endParaRPr lang="en-US" altLang="zh-TW" sz="12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B88E91-B846-D343-0F33-B71388A6F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22" y="2288859"/>
                <a:ext cx="2957087" cy="2912272"/>
              </a:xfrm>
              <a:prstGeom prst="rect">
                <a:avLst/>
              </a:prstGeom>
              <a:blipFill>
                <a:blip r:embed="rId4"/>
                <a:stretch>
                  <a:fillRect l="-10288" b="-209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BA11B1C-B498-6B96-ABA3-459BC915DF9F}"/>
                  </a:ext>
                </a:extLst>
              </p:cNvPr>
              <p:cNvSpPr txBox="1"/>
              <p:nvPr/>
            </p:nvSpPr>
            <p:spPr>
              <a:xfrm>
                <a:off x="5523524" y="2128002"/>
                <a:ext cx="261156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PDF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Gaussian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distribution</m:t>
                    </m:r>
                  </m:oMath>
                </a14:m>
                <a:r>
                  <a:rPr lang="en-US" altLang="zh-TW" sz="1200" dirty="0">
                    <a:solidFill>
                      <a:srgbClr val="00B0F0"/>
                    </a:solidFill>
                  </a:rPr>
                  <a:t> 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BA11B1C-B498-6B96-ABA3-459BC915D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524" y="2128002"/>
                <a:ext cx="261156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21EC7C7-0A75-89D9-63D3-84B15F1B229C}"/>
                  </a:ext>
                </a:extLst>
              </p:cNvPr>
              <p:cNvSpPr txBox="1"/>
              <p:nvPr/>
            </p:nvSpPr>
            <p:spPr>
              <a:xfrm>
                <a:off x="5575519" y="5162013"/>
                <a:ext cx="36419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/>
                  <a:t>Alan: </a:t>
                </a:r>
              </a:p>
              <a:p>
                <a:r>
                  <a:rPr lang="en-US" altLang="zh-TW" sz="900" b="0" dirty="0"/>
                  <a:t>- </a:t>
                </a:r>
                <a14:m>
                  <m:oMath xmlns:m="http://schemas.openxmlformats.org/officeDocument/2006/math">
                    <m:r>
                      <a:rPr lang="en-US" altLang="zh-TW" sz="9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sz="900" dirty="0"/>
                  <a:t> </a:t>
                </a:r>
                <a:r>
                  <a:rPr lang="zh-TW" altLang="en-US" sz="900" dirty="0"/>
                  <a:t>決定高斯分布最大的變異數，用來調整物件最大的正樣本數量。</a:t>
                </a:r>
                <a:r>
                  <a:rPr lang="en-US" altLang="zh-TW" sz="900" dirty="0"/>
                  <a:t> </a:t>
                </a:r>
              </a:p>
              <a:p>
                <a:r>
                  <a:rPr lang="en-US" altLang="zh-TW" sz="900" dirty="0"/>
                  <a:t>- EX: alpha = 0.1, </a:t>
                </a:r>
                <a14:m>
                  <m:oMath xmlns:m="http://schemas.openxmlformats.org/officeDocument/2006/math">
                    <m:r>
                      <a:rPr lang="en-US" altLang="zh-TW" sz="9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9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9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9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9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9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900" dirty="0"/>
                  <a:t> &gt; alpha </a:t>
                </a:r>
                <a:r>
                  <a:rPr lang="en-US" altLang="zh-TW" sz="900" dirty="0">
                    <a:sym typeface="Wingdings" panose="05000000000000000000" pitchFamily="2" charset="2"/>
                  </a:rPr>
                  <a:t> positive sample</a:t>
                </a:r>
              </a:p>
              <a:p>
                <a:pPr marL="92075"/>
                <a:r>
                  <a:rPr lang="zh-TW" altLang="en-US" sz="900" dirty="0">
                    <a:sym typeface="Wingdings" panose="05000000000000000000" pitchFamily="2" charset="2"/>
                  </a:rPr>
                  <a:t>根據估計，大約距離中心點 </a:t>
                </a:r>
                <a:r>
                  <a:rPr lang="en-US" altLang="zh-TW" sz="900" dirty="0">
                    <a:sym typeface="Wingdings" panose="05000000000000000000" pitchFamily="2" charset="2"/>
                  </a:rPr>
                  <a:t>1.32 (grid), heatmap value </a:t>
                </a:r>
                <a14:m>
                  <m:oMath xmlns:m="http://schemas.openxmlformats.org/officeDocument/2006/math"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≅</m:t>
                    </m:r>
                  </m:oMath>
                </a14:m>
                <a:r>
                  <a:rPr lang="en-US" altLang="zh-TW" sz="900" dirty="0">
                    <a:sym typeface="Wingdings" panose="05000000000000000000" pitchFamily="2" charset="2"/>
                  </a:rPr>
                  <a:t> 0.1</a:t>
                </a:r>
                <a:r>
                  <a:rPr lang="zh-TW" altLang="en-US" sz="900" dirty="0">
                    <a:sym typeface="Wingdings" panose="05000000000000000000" pitchFamily="2" charset="2"/>
                  </a:rPr>
                  <a:t>，</a:t>
                </a:r>
                <a:r>
                  <a:rPr lang="en-US" altLang="zh-TW" sz="900" dirty="0">
                    <a:sym typeface="Wingdings" panose="05000000000000000000" pitchFamily="2" charset="2"/>
                  </a:rPr>
                  <a:t> EX: </a:t>
                </a:r>
                <a14:m>
                  <m:oMath xmlns:m="http://schemas.openxmlformats.org/officeDocument/2006/math">
                    <m:r>
                      <a:rPr lang="el-GR" altLang="zh-TW" sz="9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l-GR" altLang="zh-TW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≅</m:t>
                    </m:r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altLang="zh-TW" sz="9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endParaRPr lang="en-US" altLang="zh-TW" sz="900" dirty="0">
                  <a:sym typeface="Wingdings" panose="05000000000000000000" pitchFamily="2" charset="2"/>
                </a:endParaRPr>
              </a:p>
              <a:p>
                <a:r>
                  <a:rPr lang="en-US" altLang="zh-TW" sz="900" dirty="0">
                    <a:sym typeface="Wingdings" panose="05000000000000000000" pitchFamily="2" charset="2"/>
                  </a:rPr>
                  <a:t>- </a:t>
                </a:r>
                <a:r>
                  <a:rPr lang="zh-TW" altLang="en-US" sz="900" dirty="0">
                    <a:sym typeface="Wingdings" panose="05000000000000000000" pitchFamily="2" charset="2"/>
                  </a:rPr>
                  <a:t>因此可以粗略得知任一物件最多只會有</a:t>
                </a:r>
                <a:r>
                  <a:rPr lang="el-GR" altLang="zh-TW" sz="900" dirty="0"/>
                  <a:t>(1.32)²π ≈ 9</a:t>
                </a:r>
                <a:r>
                  <a:rPr lang="zh-TW" altLang="en-US" sz="900" dirty="0">
                    <a:sym typeface="Wingdings" panose="05000000000000000000" pitchFamily="2" charset="2"/>
                  </a:rPr>
                  <a:t>個正樣本，</a:t>
                </a:r>
                <a:endParaRPr lang="en-US" altLang="zh-TW" sz="9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21EC7C7-0A75-89D9-63D3-84B15F1B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519" y="5162013"/>
                <a:ext cx="3641952" cy="923330"/>
              </a:xfrm>
              <a:prstGeom prst="rect">
                <a:avLst/>
              </a:prstGeom>
              <a:blipFill>
                <a:blip r:embed="rId6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FEB0731-843A-8052-5377-C42523C0BB1C}"/>
              </a:ext>
            </a:extLst>
          </p:cNvPr>
          <p:cNvCxnSpPr>
            <a:cxnSpLocks/>
          </p:cNvCxnSpPr>
          <p:nvPr/>
        </p:nvCxnSpPr>
        <p:spPr>
          <a:xfrm>
            <a:off x="5538122" y="2138926"/>
            <a:ext cx="32380" cy="397790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3FB9479-2BF5-84E2-BC23-656CCAC1B051}"/>
              </a:ext>
            </a:extLst>
          </p:cNvPr>
          <p:cNvCxnSpPr>
            <a:cxnSpLocks/>
          </p:cNvCxnSpPr>
          <p:nvPr/>
        </p:nvCxnSpPr>
        <p:spPr>
          <a:xfrm>
            <a:off x="5670141" y="2122420"/>
            <a:ext cx="334091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6220A58-97FB-DBA6-2E50-A693DB264520}"/>
              </a:ext>
            </a:extLst>
          </p:cNvPr>
          <p:cNvCxnSpPr>
            <a:cxnSpLocks/>
          </p:cNvCxnSpPr>
          <p:nvPr/>
        </p:nvCxnSpPr>
        <p:spPr>
          <a:xfrm>
            <a:off x="5657963" y="6085343"/>
            <a:ext cx="334091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8434337-E1DE-43C7-2FD4-051C967B837E}"/>
              </a:ext>
            </a:extLst>
          </p:cNvPr>
          <p:cNvSpPr/>
          <p:nvPr/>
        </p:nvSpPr>
        <p:spPr>
          <a:xfrm>
            <a:off x="2455398" y="1269410"/>
            <a:ext cx="2632874" cy="58881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487F28-BFB1-434A-32EF-8261B9AAC683}"/>
              </a:ext>
            </a:extLst>
          </p:cNvPr>
          <p:cNvSpPr txBox="1"/>
          <p:nvPr/>
        </p:nvSpPr>
        <p:spPr>
          <a:xfrm>
            <a:off x="4083597" y="783111"/>
            <a:ext cx="976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</a:rPr>
              <a:t>Focal loss</a:t>
            </a:r>
            <a:endParaRPr lang="zh-TW" altLang="en-US" sz="16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8795EDC-6D8A-1EC6-D258-5ECEC1BA4E77}"/>
                  </a:ext>
                </a:extLst>
              </p:cNvPr>
              <p:cNvSpPr txBox="1"/>
              <p:nvPr/>
            </p:nvSpPr>
            <p:spPr>
              <a:xfrm>
                <a:off x="1408765" y="2800947"/>
                <a:ext cx="4055069" cy="1008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/>
                  <a:t>Alan:</a:t>
                </a:r>
                <a:r>
                  <a:rPr lang="zh-TW" altLang="en-US" sz="9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9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9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zh-TW" altLang="en-US" sz="900" dirty="0"/>
                  <a:t> </a:t>
                </a:r>
                <a:r>
                  <a:rPr lang="en-US" altLang="zh-TW" sz="900" dirty="0">
                    <a:sym typeface="Wingdings" panose="05000000000000000000" pitchFamily="2" charset="2"/>
                  </a:rPr>
                  <a:t></a:t>
                </a:r>
                <a:endParaRPr lang="en-US" altLang="zh-TW" sz="900" dirty="0"/>
              </a:p>
              <a:p>
                <a:pPr marL="446088" indent="-446088"/>
                <a:r>
                  <a:rPr lang="en-US" altLang="zh-TW" sz="900" dirty="0"/>
                  <a:t>Purpose:</a:t>
                </a:r>
                <a:r>
                  <a:rPr lang="zh-TW" altLang="en-US" sz="900" dirty="0"/>
                  <a:t> </a:t>
                </a:r>
                <a:r>
                  <a:rPr lang="zh-TW" altLang="en-US" sz="900" b="0" i="0" dirty="0">
                    <a:solidFill>
                      <a:srgbClr val="1A1C1E"/>
                    </a:solidFill>
                    <a:effectLst/>
                    <a:latin typeface="Google Sans Text"/>
                  </a:rPr>
                  <a:t>減少那些因空間位置非常靠近真實物體中心，從而容易讓模型</a:t>
                </a:r>
                <a:r>
                  <a:rPr lang="zh-TW" altLang="en-US" sz="900" b="1" i="0" dirty="0">
                    <a:solidFill>
                      <a:srgbClr val="1A1C1E"/>
                    </a:solidFill>
                    <a:effectLst/>
                    <a:latin typeface="Google Sans Text"/>
                  </a:rPr>
                  <a:t>混淆 </a:t>
                </a:r>
                <a:r>
                  <a:rPr lang="en-US" altLang="zh-TW" sz="900" b="1" i="0" dirty="0">
                    <a:solidFill>
                      <a:srgbClr val="1A1C1E"/>
                    </a:solidFill>
                    <a:effectLst/>
                    <a:latin typeface="Google Sans Text"/>
                  </a:rPr>
                  <a:t>(confusing)</a:t>
                </a:r>
                <a:r>
                  <a:rPr lang="zh-TW" altLang="en-US" sz="900" b="0" i="0" dirty="0">
                    <a:solidFill>
                      <a:srgbClr val="1A1C1E"/>
                    </a:solidFill>
                    <a:effectLst/>
                    <a:latin typeface="Google Sans Text"/>
                  </a:rPr>
                  <a:t>、難以明確區分為背景的負樣本，對訓練過程造成的干擾。</a:t>
                </a:r>
                <a:endParaRPr lang="en-US" altLang="zh-TW" sz="900" b="0" i="0" dirty="0">
                  <a:solidFill>
                    <a:srgbClr val="1A1C1E"/>
                  </a:solidFill>
                  <a:effectLst/>
                  <a:latin typeface="Google Sans Text"/>
                </a:endParaRPr>
              </a:p>
              <a:p>
                <a:pPr marL="446088" indent="-446088"/>
                <a:r>
                  <a:rPr lang="en-US" altLang="zh-TW" sz="900" dirty="0"/>
                  <a:t>Method:</a:t>
                </a:r>
                <a:r>
                  <a:rPr lang="zh-TW" altLang="en-US" sz="900" dirty="0"/>
                  <a:t> 根據負樣本點 </a:t>
                </a:r>
                <a:r>
                  <a:rPr lang="en-US" altLang="zh-TW" sz="900" dirty="0"/>
                  <a:t>(x, y) </a:t>
                </a:r>
                <a:r>
                  <a:rPr lang="zh-TW" altLang="en-US" sz="900" dirty="0"/>
                  <a:t>與</a:t>
                </a:r>
                <a:r>
                  <a:rPr lang="en-US" altLang="zh-TW" sz="900" dirty="0"/>
                  <a:t>GT </a:t>
                </a:r>
                <a:r>
                  <a:rPr lang="en-US" altLang="zh-TW" sz="900" dirty="0" err="1"/>
                  <a:t>bbox</a:t>
                </a:r>
                <a:r>
                  <a:rPr lang="en-US" altLang="zh-TW" sz="900" dirty="0"/>
                  <a:t> </a:t>
                </a:r>
                <a:r>
                  <a:rPr lang="zh-TW" altLang="en-US" sz="900" dirty="0"/>
                  <a:t>中心</a:t>
                </a:r>
                <a:r>
                  <a:rPr lang="en-US" altLang="zh-TW" sz="900" dirty="0"/>
                  <a:t> </a:t>
                </a:r>
                <a:r>
                  <a:rPr lang="zh-TW" altLang="en-US" sz="900" dirty="0"/>
                  <a:t>的接近程度（反映在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TW" altLang="en-US" sz="900" dirty="0"/>
                  <a:t>值上），利用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zh-TW" altLang="en-US" sz="900" dirty="0"/>
                  <a:t>計算出一個調節係數，動態地降低靠近中心的負樣本在損失計算中的權重。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8795EDC-6D8A-1EC6-D258-5ECEC1BA4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65" y="2800947"/>
                <a:ext cx="4055069" cy="1008096"/>
              </a:xfrm>
              <a:prstGeom prst="rect">
                <a:avLst/>
              </a:prstGeom>
              <a:blipFill>
                <a:blip r:embed="rId10"/>
                <a:stretch>
                  <a:fillRect r="-2256" b="-18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>
            <a:extLst>
              <a:ext uri="{FF2B5EF4-FFF2-40B4-BE49-F238E27FC236}">
                <a16:creationId xmlns:a16="http://schemas.microsoft.com/office/drawing/2014/main" id="{027B5453-ED8D-86C7-29E2-C7F1E2DF36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917" t="9492" r="6064"/>
          <a:stretch/>
        </p:blipFill>
        <p:spPr>
          <a:xfrm>
            <a:off x="4226369" y="3838818"/>
            <a:ext cx="1090074" cy="140539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C7A57C2-99C0-0DFB-00AE-9C11BCF0B3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4711" y="5220144"/>
            <a:ext cx="1123561" cy="966163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FFEB998-38F8-31CE-7684-264EABB6D483}"/>
              </a:ext>
            </a:extLst>
          </p:cNvPr>
          <p:cNvSpPr txBox="1"/>
          <p:nvPr/>
        </p:nvSpPr>
        <p:spPr>
          <a:xfrm>
            <a:off x="4998879" y="5856818"/>
            <a:ext cx="66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am</a:t>
            </a:r>
            <a:endParaRPr lang="zh-TW" altLang="en-US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27E3B83-6FBC-FE1C-9015-B8816768AD31}"/>
              </a:ext>
            </a:extLst>
          </p:cNvPr>
          <p:cNvSpPr txBox="1"/>
          <p:nvPr/>
        </p:nvSpPr>
        <p:spPr>
          <a:xfrm>
            <a:off x="3048750" y="5340580"/>
            <a:ext cx="665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Log(am)</a:t>
            </a:r>
            <a:endParaRPr lang="zh-TW" altLang="en-US" sz="105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EEEBD9-D195-7ED0-6182-65F7B05544CD}"/>
              </a:ext>
            </a:extLst>
          </p:cNvPr>
          <p:cNvSpPr txBox="1"/>
          <p:nvPr/>
        </p:nvSpPr>
        <p:spPr>
          <a:xfrm>
            <a:off x="4573250" y="5426726"/>
            <a:ext cx="854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大物件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4090034-DF72-7E3F-C8F5-CEE7412C6D8A}"/>
              </a:ext>
            </a:extLst>
          </p:cNvPr>
          <p:cNvSpPr txBox="1"/>
          <p:nvPr/>
        </p:nvSpPr>
        <p:spPr>
          <a:xfrm>
            <a:off x="3973702" y="5499788"/>
            <a:ext cx="854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小物件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FD1CA9E-915E-E74B-26E9-126EA51FB7EE}"/>
                  </a:ext>
                </a:extLst>
              </p:cNvPr>
              <p:cNvSpPr txBox="1"/>
              <p:nvPr/>
            </p:nvSpPr>
            <p:spPr>
              <a:xfrm>
                <a:off x="7940687" y="4010100"/>
                <a:ext cx="872067" cy="29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200" dirty="0"/>
                  <a:t>)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FD1CA9E-915E-E74B-26E9-126EA51FB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87" y="4010100"/>
                <a:ext cx="872067" cy="291618"/>
              </a:xfrm>
              <a:prstGeom prst="rect">
                <a:avLst/>
              </a:prstGeom>
              <a:blipFill>
                <a:blip r:embed="rId13"/>
                <a:stretch>
                  <a:fillRect l="-699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DE36E3B-77CA-6AC0-2308-333E6379D735}"/>
                  </a:ext>
                </a:extLst>
              </p:cNvPr>
              <p:cNvSpPr txBox="1"/>
              <p:nvPr/>
            </p:nvSpPr>
            <p:spPr>
              <a:xfrm>
                <a:off x="0" y="5865946"/>
                <a:ext cx="7293750" cy="1040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Alan: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050" dirty="0">
                    <a:sym typeface="Wingdings" panose="05000000000000000000" pitchFamily="2" charset="2"/>
                  </a:rPr>
                  <a:t></a:t>
                </a:r>
              </a:p>
              <a:p>
                <a:pPr marL="228600" indent="-228600"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nary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50" dirty="0"/>
                  <a:t>:</a:t>
                </a:r>
                <a:r>
                  <a:rPr lang="zh-TW" altLang="en-US" sz="1050" dirty="0"/>
                  <a:t> 強調中心點附近的</a:t>
                </a:r>
                <a:r>
                  <a:rPr lang="en-US" altLang="zh-TW" sz="1050" dirty="0"/>
                  <a:t>sample(</a:t>
                </a:r>
                <a:r>
                  <a:rPr lang="zh-TW" altLang="en-US" sz="1050" dirty="0"/>
                  <a:t>高質量</a:t>
                </a:r>
                <a:r>
                  <a:rPr lang="en-US" altLang="zh-TW" sz="1050" dirty="0"/>
                  <a:t>), </a:t>
                </a:r>
                <a:r>
                  <a:rPr lang="zh-TW" altLang="en-US" sz="1050" dirty="0"/>
                  <a:t>減少模型被低品質的</a:t>
                </a:r>
                <a:r>
                  <a:rPr lang="en-US" altLang="zh-TW" sz="1050" dirty="0"/>
                  <a:t>sample</a:t>
                </a:r>
                <a:r>
                  <a:rPr lang="zh-TW" altLang="en-US" sz="1050" b="0" i="0" dirty="0">
                    <a:solidFill>
                      <a:srgbClr val="1A1C1E"/>
                    </a:solidFill>
                    <a:effectLst/>
                    <a:latin typeface="Google Sans Text"/>
                  </a:rPr>
                  <a:t>對訓練過程造成的干擾</a:t>
                </a:r>
                <a:r>
                  <a:rPr lang="zh-TW" altLang="en-US" sz="1050" dirty="0"/>
                  <a:t>。</a:t>
                </a:r>
                <a:endParaRPr lang="en-US" altLang="zh-TW" sz="1050" dirty="0"/>
              </a:p>
              <a:p>
                <a:pPr marL="228600" indent="-228600">
                  <a:buFontTx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105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05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105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5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050" b="0" i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050" b="0" i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TW" sz="1050" dirty="0">
                    <a:solidFill>
                      <a:srgbClr val="00B0F0"/>
                    </a:solidFill>
                  </a:rPr>
                  <a:t>:</a:t>
                </a:r>
                <a:r>
                  <a:rPr lang="zh-TW" altLang="en-US" sz="1050" dirty="0">
                    <a:solidFill>
                      <a:srgbClr val="00B0F0"/>
                    </a:solidFill>
                  </a:rPr>
                  <a:t>高斯正規化使大框和小框總權重均等，但忽略了大物件有多的資訊</a:t>
                </a:r>
                <a:r>
                  <a:rPr lang="en-US" altLang="zh-TW" sz="1050" dirty="0">
                    <a:solidFill>
                      <a:srgbClr val="00B0F0"/>
                    </a:solidFill>
                  </a:rPr>
                  <a:t>(</a:t>
                </a:r>
                <a:r>
                  <a:rPr lang="zh-TW" altLang="en-US" sz="1050" dirty="0">
                    <a:solidFill>
                      <a:srgbClr val="00B0F0"/>
                    </a:solidFill>
                  </a:rPr>
                  <a:t>應該要有較高的權重</a:t>
                </a:r>
                <a:r>
                  <a:rPr lang="en-US" altLang="zh-TW" sz="1050" dirty="0">
                    <a:solidFill>
                      <a:srgbClr val="00B0F0"/>
                    </a:solidFill>
                  </a:rPr>
                  <a:t>)</a:t>
                </a:r>
                <a:r>
                  <a:rPr lang="zh-TW" altLang="en-US" sz="1050" dirty="0">
                    <a:solidFill>
                      <a:srgbClr val="00B0F0"/>
                    </a:solidFill>
                  </a:rPr>
                  <a:t>。</a:t>
                </a:r>
                <a:endParaRPr lang="en-US" altLang="zh-TW" sz="1050" dirty="0">
                  <a:solidFill>
                    <a:srgbClr val="00B0F0"/>
                  </a:solidFill>
                </a:endParaRPr>
              </a:p>
              <a:p>
                <a:pPr marL="449263" lvl="1" indent="-177800">
                  <a:buFont typeface="+mj-lt"/>
                  <a:buAutoNum type="arabicParenR"/>
                </a:pPr>
                <a:r>
                  <a:rPr lang="en-US" altLang="zh-TW" sz="1050" dirty="0"/>
                  <a:t>Ex: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50" dirty="0"/>
                  <a:t>=10000 (</a:t>
                </a:r>
                <a:r>
                  <a:rPr lang="zh-TW" altLang="en-US" sz="1050" dirty="0"/>
                  <a:t>大物件</a:t>
                </a:r>
                <a:r>
                  <a:rPr lang="en-US" altLang="zh-TW" sz="1050" dirty="0"/>
                  <a:t>)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50" dirty="0"/>
                  <a:t>=100</a:t>
                </a:r>
                <a:r>
                  <a:rPr lang="zh-TW" altLang="en-US" sz="1050" dirty="0"/>
                  <a:t> </a:t>
                </a:r>
                <a:r>
                  <a:rPr lang="en-US" altLang="zh-TW" sz="1050" dirty="0"/>
                  <a:t>(</a:t>
                </a:r>
                <a:r>
                  <a:rPr lang="zh-TW" altLang="en-US" sz="1050" dirty="0"/>
                  <a:t>小物件</a:t>
                </a:r>
                <a:r>
                  <a:rPr lang="en-US" altLang="zh-TW" sz="1050" dirty="0"/>
                  <a:t>)</a:t>
                </a:r>
              </a:p>
              <a:p>
                <a:pPr marL="449263" lvl="1" indent="-1778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5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TW" altLang="en-US" sz="1050"/>
                      <m:t>≈</m:t>
                    </m:r>
                    <m:r>
                      <m:rPr>
                        <m:nor/>
                      </m:rPr>
                      <a:rPr lang="en-US" altLang="zh-TW" sz="1050"/>
                      <m:t>9.2</m:t>
                    </m:r>
                  </m:oMath>
                </a14:m>
                <a:r>
                  <a:rPr lang="en-US" altLang="zh-TW" sz="105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05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zh-TW" altLang="en-US" sz="1050"/>
                      <m:t>≈</m:t>
                    </m:r>
                    <m:r>
                      <m:rPr>
                        <m:nor/>
                      </m:rPr>
                      <a:rPr lang="en-US" altLang="zh-TW" sz="1050" b="0" i="0" smtClean="0"/>
                      <m:t>4.6</m:t>
                    </m:r>
                  </m:oMath>
                </a14:m>
                <a:r>
                  <a:rPr lang="en-US" altLang="zh-TW" sz="1050" dirty="0"/>
                  <a:t>, (log </a:t>
                </a:r>
                <a:r>
                  <a:rPr lang="zh-TW" altLang="en-US" sz="1050" dirty="0"/>
                  <a:t>用來調整大物件和小物件的權重比例</a:t>
                </a:r>
                <a:r>
                  <a:rPr lang="en-US" altLang="zh-TW" sz="1050" dirty="0"/>
                  <a:t>, </a:t>
                </a:r>
                <a:r>
                  <a:rPr lang="zh-TW" altLang="en-US" sz="1050" dirty="0"/>
                  <a:t>如果直接乘上</a:t>
                </a:r>
                <a:r>
                  <a:rPr lang="en-US" altLang="zh-TW" sz="1050" dirty="0"/>
                  <a:t>am </a:t>
                </a:r>
                <a:r>
                  <a:rPr lang="zh-TW" altLang="en-US" sz="1050" dirty="0"/>
                  <a:t>會導致小物件被忽略</a:t>
                </a:r>
                <a:r>
                  <a:rPr lang="en-US" altLang="zh-TW" sz="1050" dirty="0"/>
                  <a:t>)</a:t>
                </a:r>
                <a:endParaRPr lang="zh-TW" altLang="en-US" sz="105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DE36E3B-77CA-6AC0-2308-333E6379D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65946"/>
                <a:ext cx="7293750" cy="1040413"/>
              </a:xfrm>
              <a:prstGeom prst="rect">
                <a:avLst/>
              </a:prstGeom>
              <a:blipFill>
                <a:blip r:embed="rId14"/>
                <a:stretch>
                  <a:fillRect b="-23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>
            <a:extLst>
              <a:ext uri="{FF2B5EF4-FFF2-40B4-BE49-F238E27FC236}">
                <a16:creationId xmlns:a16="http://schemas.microsoft.com/office/drawing/2014/main" id="{6733A07E-9BEE-0765-EBCD-848616E66089}"/>
              </a:ext>
            </a:extLst>
          </p:cNvPr>
          <p:cNvGrpSpPr/>
          <p:nvPr/>
        </p:nvGrpSpPr>
        <p:grpSpPr>
          <a:xfrm>
            <a:off x="7500321" y="3859476"/>
            <a:ext cx="1871651" cy="1444629"/>
            <a:chOff x="7500321" y="3859476"/>
            <a:chExt cx="1871651" cy="1444629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9A095AA-7386-71CE-EB19-F8990C646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8362" t="4558" b="3623"/>
            <a:stretch/>
          </p:blipFill>
          <p:spPr>
            <a:xfrm>
              <a:off x="7500321" y="3871165"/>
              <a:ext cx="1665805" cy="14329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BFA1103F-A592-E101-97FF-1590341DF753}"/>
                    </a:ext>
                  </a:extLst>
                </p:cNvPr>
                <p:cNvSpPr txBox="1"/>
                <p:nvPr/>
              </p:nvSpPr>
              <p:spPr>
                <a:xfrm>
                  <a:off x="8716888" y="4521422"/>
                  <a:ext cx="65508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BFA1103F-A592-E101-97FF-1590341DF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888" y="4521422"/>
                  <a:ext cx="655084" cy="2616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371970A8-FDD3-529E-59C8-55C3F1327164}"/>
                    </a:ext>
                  </a:extLst>
                </p:cNvPr>
                <p:cNvSpPr txBox="1"/>
                <p:nvPr/>
              </p:nvSpPr>
              <p:spPr>
                <a:xfrm>
                  <a:off x="8805274" y="3859476"/>
                  <a:ext cx="38721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zh-TW" sz="12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l-GR" altLang="zh-TW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371970A8-FDD3-529E-59C8-55C3F1327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5274" y="3859476"/>
                  <a:ext cx="387217" cy="276999"/>
                </a:xfrm>
                <a:prstGeom prst="rect">
                  <a:avLst/>
                </a:prstGeom>
                <a:blipFill>
                  <a:blip r:embed="rId17"/>
                  <a:stretch>
                    <a:fillRect r="-3125" b="-43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FD4A157B-4FD5-46E7-90DC-EF5E3609D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8701" y="4115481"/>
              <a:ext cx="0" cy="852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3D2655B1-EF3F-2D03-03C0-B9E5A3EDFE9F}"/>
                </a:ext>
              </a:extLst>
            </p:cNvPr>
            <p:cNvSpPr txBox="1"/>
            <p:nvPr/>
          </p:nvSpPr>
          <p:spPr>
            <a:xfrm>
              <a:off x="7735235" y="4975039"/>
              <a:ext cx="31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w</a:t>
              </a:r>
              <a:endParaRPr lang="zh-TW" altLang="en-US" sz="1200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EF3B5D0F-80F4-EE29-53A4-CB84FBDB1967}"/>
                </a:ext>
              </a:extLst>
            </p:cNvPr>
            <p:cNvSpPr txBox="1"/>
            <p:nvPr/>
          </p:nvSpPr>
          <p:spPr>
            <a:xfrm>
              <a:off x="8621696" y="4896651"/>
              <a:ext cx="31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</a:t>
              </a:r>
              <a:endParaRPr lang="zh-TW" alt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484DF50-E688-AB26-653C-945203A8ABC3}"/>
                  </a:ext>
                </a:extLst>
              </p:cNvPr>
              <p:cNvSpPr txBox="1"/>
              <p:nvPr/>
            </p:nvSpPr>
            <p:spPr>
              <a:xfrm>
                <a:off x="5352376" y="71059"/>
                <a:ext cx="3922834" cy="1896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altLang="zh-TW" sz="1000" dirty="0"/>
                  <a:t>S: stride (=4)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zh-TW" sz="1000" dirty="0"/>
                  <a:t>(x, y): coordinate of  grid point, 1 grid = 4x4 pixel</a:t>
                </a:r>
              </a:p>
              <a:p>
                <a:pPr marL="182563"/>
                <a:r>
                  <a:rPr lang="en-US" altLang="zh-TW" sz="1000" dirty="0"/>
                  <a:t>Ex: grid (1, 1) </a:t>
                </a:r>
                <a:r>
                  <a:rPr lang="en-US" altLang="zh-TW" sz="1000" dirty="0">
                    <a:sym typeface="Wingdings" panose="05000000000000000000" pitchFamily="2" charset="2"/>
                  </a:rPr>
                  <a:t> </a:t>
                </a:r>
                <a:r>
                  <a:rPr lang="zh-TW" altLang="en-US" sz="1000" dirty="0">
                    <a:sym typeface="Wingdings" panose="05000000000000000000" pitchFamily="2" charset="2"/>
                  </a:rPr>
                  <a:t>對應</a:t>
                </a:r>
                <a:r>
                  <a:rPr lang="en-US" altLang="zh-TW" sz="1000" dirty="0">
                    <a:sym typeface="Wingdings" panose="05000000000000000000" pitchFamily="2" charset="2"/>
                  </a:rPr>
                  <a:t>pixel </a:t>
                </a:r>
                <a:r>
                  <a:rPr lang="zh-TW" altLang="en-US" sz="1000" dirty="0">
                    <a:sym typeface="Wingdings" panose="05000000000000000000" pitchFamily="2" charset="2"/>
                  </a:rPr>
                  <a:t>座標 </a:t>
                </a:r>
                <a:r>
                  <a:rPr lang="en-US" altLang="zh-TW" sz="1000" dirty="0">
                    <a:sym typeface="Wingdings" panose="05000000000000000000" pitchFamily="2" charset="2"/>
                  </a:rPr>
                  <a:t>(1*4, 1*4)</a:t>
                </a:r>
                <a:endParaRPr lang="en-US" altLang="zh-TW" sz="1000" dirty="0"/>
              </a:p>
              <a:p>
                <a:pPr marL="171450" indent="-171450">
                  <a:buFontTx/>
                  <a:buChar char="-"/>
                </a:pPr>
                <a:r>
                  <a:rPr lang="en-US" altLang="zh-TW" sz="1000" dirty="0"/>
                  <a:t>m: GT </a:t>
                </a:r>
                <a:r>
                  <a:rPr lang="en-US" altLang="zh-TW" sz="1000" dirty="0" err="1"/>
                  <a:t>bbox</a:t>
                </a:r>
                <a:r>
                  <a:rPr lang="en-US" altLang="zh-TW" sz="1000" dirty="0"/>
                  <a:t> index in image </a:t>
                </a:r>
                <a:r>
                  <a:rPr lang="en-US" altLang="zh-TW" sz="1000" i="1" dirty="0"/>
                  <a:t>I, m=</a:t>
                </a:r>
                <a14:m>
                  <m:oMath xmlns:m="http://schemas.openxmlformats.org/officeDocument/2006/math"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TW" sz="1000" i="1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000" dirty="0"/>
                  <a:t>: m-</a:t>
                </a:r>
                <a:r>
                  <a:rPr lang="en-US" altLang="zh-TW" sz="1000" dirty="0" err="1"/>
                  <a:t>th</a:t>
                </a:r>
                <a:r>
                  <a:rPr lang="en-US" altLang="zh-TW" sz="1000" dirty="0"/>
                  <a:t> GT </a:t>
                </a:r>
                <a:r>
                  <a:rPr lang="en-US" altLang="zh-TW" sz="1000" dirty="0" err="1"/>
                  <a:t>bbox</a:t>
                </a:r>
                <a:r>
                  <a:rPr lang="en-US" altLang="zh-TW" sz="1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000" dirty="0"/>
                  <a:t>, c)</a:t>
                </a:r>
              </a:p>
              <a:p>
                <a:pPr marL="350837" lvl="1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TW" sz="1000" dirty="0"/>
                  <a:t>)=(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TW" sz="10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zh-TW" sz="1000" dirty="0"/>
                  <a:t>), the center of m-</a:t>
                </a:r>
                <a:r>
                  <a:rPr lang="en-US" altLang="zh-TW" sz="1000" dirty="0" err="1"/>
                  <a:t>th</a:t>
                </a:r>
                <a:r>
                  <a:rPr lang="en-US" altLang="zh-TW" sz="1000" dirty="0"/>
                  <a:t> GT </a:t>
                </a:r>
                <a:r>
                  <a:rPr lang="en-US" altLang="zh-TW" sz="1000" dirty="0" err="1"/>
                  <a:t>bbox</a:t>
                </a:r>
                <a:endParaRPr lang="en-US" altLang="zh-TW" sz="1000" dirty="0"/>
              </a:p>
              <a:p>
                <a:pPr marL="350837" lvl="1" indent="-171450">
                  <a:buFont typeface="PMingLiU" panose="02020500000000000000" pitchFamily="18" charset="-120"/>
                  <a:buChar char="。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0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1000" dirty="0"/>
                  <a:t>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TW" sz="10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zh-TW" sz="1000" dirty="0"/>
                  <a:t>), the width and height of m-</a:t>
                </a:r>
                <a:r>
                  <a:rPr lang="en-US" altLang="zh-TW" sz="1000" dirty="0" err="1"/>
                  <a:t>th</a:t>
                </a:r>
                <a:r>
                  <a:rPr lang="en-US" altLang="zh-TW" sz="1000" dirty="0"/>
                  <a:t> GT </a:t>
                </a:r>
                <a:r>
                  <a:rPr lang="en-US" altLang="zh-TW" sz="1000" dirty="0" err="1"/>
                  <a:t>bbox</a:t>
                </a:r>
                <a:endParaRPr lang="en-US" altLang="zh-TW" sz="1000" dirty="0"/>
              </a:p>
              <a:p>
                <a:pPr marL="350837" lvl="1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/>
                  <a:t>c: object category (0-7, </a:t>
                </a:r>
                <a:r>
                  <a:rPr lang="zh-TW" altLang="en-US" sz="1000" dirty="0"/>
                  <a:t>共</a:t>
                </a:r>
                <a:r>
                  <a:rPr lang="en-US" altLang="zh-TW" sz="1000" dirty="0"/>
                  <a:t>8</a:t>
                </a:r>
                <a:r>
                  <a:rPr lang="zh-TW" altLang="en-US" sz="1000" dirty="0"/>
                  <a:t>類不包含</a:t>
                </a:r>
                <a:r>
                  <a:rPr lang="en-US" altLang="zh-TW" sz="1000" dirty="0" err="1"/>
                  <a:t>backgrond</a:t>
                </a:r>
                <a:r>
                  <a:rPr lang="en-US" altLang="zh-TW" sz="1000" dirty="0"/>
                  <a:t>)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m:rPr>
                        <m:nor/>
                      </m:rPr>
                      <a:rPr lang="en-US" altLang="zh-TW" sz="1000" dirty="0"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𝑀𝑎𝑥</m:t>
                    </m:r>
                    <m:d>
                      <m:dPr>
                        <m:ctrlPr>
                          <a:rPr lang="en-US" altLang="zh-TW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dirty="0"/>
                  <a:t>Gaussian heatmap (200x200x1c),</a:t>
                </a:r>
                <a:endParaRPr lang="en-US" altLang="zh-TW" sz="1000" dirty="0">
                  <a:ea typeface="Cambria Math" panose="02040503050406030204" pitchFamily="18" charset="0"/>
                </a:endParaRPr>
              </a:p>
              <a:p>
                <a:pPr marL="177800" indent="-177800"/>
                <a:r>
                  <a:rPr lang="en-US" altLang="zh-TW" sz="1000" dirty="0"/>
                  <a:t>     </a:t>
                </a:r>
                <a:r>
                  <a:rPr lang="en-US" altLang="zh-TW" sz="1000" dirty="0">
                    <a:solidFill>
                      <a:srgbClr val="00B0F0"/>
                    </a:solidFill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l-GR" altLang="zh-TW" sz="1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l-GR" altLang="zh-TW" sz="1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1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l-GR" altLang="zh-TW" sz="1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altLang="zh-TW" sz="1000" i="1" dirty="0">
                            <a:solidFill>
                              <a:srgbClr val="00B0F0"/>
                            </a:solidFill>
                          </a:rPr>
                          <m:t>, </m:t>
                        </m:r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</m:d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</a:rPr>
                  <a:t>=</a:t>
                </a:r>
                <a:r>
                  <a:rPr lang="en-US" altLang="zh-TW" sz="1000" i="1" dirty="0">
                    <a:solidFill>
                      <a:srgbClr val="00B0F0"/>
                    </a:solidFill>
                  </a:rPr>
                  <a:t>N(</a:t>
                </a:r>
                <a14:m>
                  <m:oMath xmlns:m="http://schemas.openxmlformats.org/officeDocument/2006/math">
                    <m:r>
                      <a:rPr lang="el-GR" altLang="zh-TW" sz="10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TW" sz="1000" i="1" dirty="0">
                    <a:solidFill>
                      <a:srgbClr val="00B0F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1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altLang="zh-TW" sz="1000" i="1" dirty="0">
                    <a:solidFill>
                      <a:srgbClr val="00B0F0"/>
                    </a:solidFill>
                  </a:rPr>
                  <a:t>)</a:t>
                </a:r>
                <a:r>
                  <a:rPr lang="en-US" altLang="zh-TW" sz="1000" dirty="0">
                    <a:solidFill>
                      <a:srgbClr val="00B0F0"/>
                    </a:solidFill>
                  </a:rPr>
                  <a:t>, </a:t>
                </a:r>
                <a:r>
                  <a:rPr lang="en-US" altLang="zh-TW" sz="1000" dirty="0"/>
                  <a:t>grid (</a:t>
                </a:r>
                <a:r>
                  <a:rPr lang="en-US" altLang="zh-TW" sz="1000" dirty="0" err="1"/>
                  <a:t>x,y</a:t>
                </a:r>
                <a:r>
                  <a:rPr lang="en-US" altLang="zh-TW" sz="1000" dirty="0"/>
                  <a:t>) at m-</a:t>
                </a:r>
                <a:r>
                  <a:rPr lang="en-US" altLang="zh-TW" sz="1000" dirty="0" err="1"/>
                  <a:t>th</a:t>
                </a:r>
                <a:r>
                  <a:rPr lang="en-US" altLang="zh-TW" sz="1000" dirty="0"/>
                  <a:t> gaussian target heatmap</a:t>
                </a: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484DF50-E688-AB26-653C-945203A8A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76" y="71059"/>
                <a:ext cx="3922834" cy="1896866"/>
              </a:xfrm>
              <a:prstGeom prst="rect">
                <a:avLst/>
              </a:prstGeom>
              <a:blipFill>
                <a:blip r:embed="rId18"/>
                <a:stretch>
                  <a:fillRect b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A27FDF-A89F-1DDF-5673-5AA4D2C265AB}"/>
              </a:ext>
            </a:extLst>
          </p:cNvPr>
          <p:cNvSpPr txBox="1"/>
          <p:nvPr/>
        </p:nvSpPr>
        <p:spPr>
          <a:xfrm>
            <a:off x="6211430" y="2878867"/>
            <a:ext cx="25777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b="0" dirty="0"/>
              <a:t>the mean vector </a:t>
            </a:r>
            <a:r>
              <a:rPr lang="en-US" altLang="zh-CN" sz="1050" b="0" dirty="0"/>
              <a:t>of </a:t>
            </a:r>
            <a:r>
              <a:rPr lang="en-US" altLang="zh-TW" sz="1050" dirty="0"/>
              <a:t>Gaussian distribution of GT </a:t>
            </a:r>
            <a:r>
              <a:rPr lang="en-US" altLang="zh-TW" sz="1050" dirty="0" err="1"/>
              <a:t>bbox</a:t>
            </a:r>
            <a:endParaRPr lang="zh-TW" altLang="en-US" sz="1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B3072BF-50F4-1D43-256C-1510AEA3F96D}"/>
              </a:ext>
            </a:extLst>
          </p:cNvPr>
          <p:cNvSpPr txBox="1"/>
          <p:nvPr/>
        </p:nvSpPr>
        <p:spPr>
          <a:xfrm>
            <a:off x="6585906" y="3204192"/>
            <a:ext cx="1665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/>
              <a:t>the covariance matrix of Gaussian distribution</a:t>
            </a:r>
            <a:endParaRPr lang="zh-TW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F0C9178-EB24-7531-7B9C-0D9B65D4C2EE}"/>
                  </a:ext>
                </a:extLst>
              </p:cNvPr>
              <p:cNvSpPr txBox="1"/>
              <p:nvPr/>
            </p:nvSpPr>
            <p:spPr>
              <a:xfrm>
                <a:off x="7992088" y="4003718"/>
                <a:ext cx="484938" cy="209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9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900" dirty="0"/>
                  <a:t>)</a:t>
                </a:r>
                <a:endParaRPr lang="zh-TW" altLang="en-US" sz="9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F0C9178-EB24-7531-7B9C-0D9B65D4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88" y="4003718"/>
                <a:ext cx="484938" cy="209162"/>
              </a:xfrm>
              <a:prstGeom prst="rect">
                <a:avLst/>
              </a:prstGeom>
              <a:blipFill>
                <a:blip r:embed="rId19"/>
                <a:stretch>
                  <a:fillRect r="-2500" b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標題 1">
            <a:extLst>
              <a:ext uri="{FF2B5EF4-FFF2-40B4-BE49-F238E27FC236}">
                <a16:creationId xmlns:a16="http://schemas.microsoft.com/office/drawing/2014/main" id="{A3C09494-1A4F-2AE9-6D59-871CF1283DFE}"/>
              </a:ext>
            </a:extLst>
          </p:cNvPr>
          <p:cNvSpPr txBox="1">
            <a:spLocks/>
          </p:cNvSpPr>
          <p:nvPr/>
        </p:nvSpPr>
        <p:spPr>
          <a:xfrm>
            <a:off x="-48949" y="14395"/>
            <a:ext cx="7164262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Works – Label Assignment Matters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41504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00E601-BED5-7E46-BFD9-6A0E7F53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2DE0-E4D3-4804-B551-C56CE2359C2E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7DEDBC5-4D70-604A-932D-63CC205F45E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System Setup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00E601-BED5-7E46-BFD9-6A0E7F53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2DE0-E4D3-4804-B551-C56CE2359C2E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7DEDBC5-4D70-604A-932D-63CC205F45E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Specification of Hardware and Function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91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A5E8F-8DFE-D509-5E95-590AD15D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20C5B85-8DE0-A1D6-C379-6214AD97409C}"/>
                  </a:ext>
                </a:extLst>
              </p:cNvPr>
              <p:cNvSpPr txBox="1"/>
              <p:nvPr/>
            </p:nvSpPr>
            <p:spPr>
              <a:xfrm>
                <a:off x="0" y="3284113"/>
                <a:ext cx="9385004" cy="3218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Backbone: Feature extraction  using </a:t>
                </a:r>
                <a:r>
                  <a:rPr lang="en-US" altLang="zh-TW" sz="1100" dirty="0"/>
                  <a:t>ResNet50</a:t>
                </a:r>
                <a:endPara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Neck: Feature pyramid network (p2-p4)</a:t>
                </a:r>
              </a:p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Head: Comprises </a:t>
                </a: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distinct branches for each head (input p2-p4):</a:t>
                </a:r>
              </a:p>
              <a:p>
                <a:pPr marL="358775" lvl="1" indent="-182563"/>
                <a:r>
                  <a:rPr lang="en-US" altLang="zh-TW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&amp; </a:t>
                </a:r>
                <a:r>
                  <a:rPr lang="en-US" altLang="zh-TW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Branch 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050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cls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subnet): </a:t>
                </a:r>
                <a:r>
                  <a:rPr lang="en-US" altLang="zh-TW" sz="1050" dirty="0"/>
                  <a:t>Evaluate object category classification while incorporating location quality (</a:t>
                </a:r>
                <a:r>
                  <a:rPr lang="en-US" altLang="zh-TW" sz="1050" dirty="0" err="1"/>
                  <a:t>IoU</a:t>
                </a:r>
                <a:r>
                  <a:rPr lang="en-US" altLang="zh-TW" sz="1050" dirty="0"/>
                  <a:t> score).</a:t>
                </a:r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30225" lvl="2" indent="-171450">
                  <a:buFontTx/>
                  <a:buChar char="-"/>
                </a:pPr>
                <a:r>
                  <a:rPr lang="en-US" altLang="zh-TW" sz="1050" dirty="0"/>
                  <a:t>Classification &amp; </a:t>
                </a:r>
                <a:r>
                  <a:rPr lang="en-US" altLang="zh-TW" sz="1050" dirty="0" err="1"/>
                  <a:t>IoU</a:t>
                </a:r>
                <a:r>
                  <a:rPr lang="en-US" altLang="zh-TW" sz="1050" dirty="0"/>
                  <a:t> Joint Score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TW" sz="105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105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TW" sz="1050" i="1" dirty="0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̂"/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1050" dirty="0"/>
                  <a:t> is an 1-D (1(</a:t>
                </a:r>
                <a:r>
                  <a:rPr lang="en-US" altLang="zh-TW" sz="1050" dirty="0" err="1"/>
                  <a:t>fg</a:t>
                </a:r>
                <a:r>
                  <a:rPr lang="en-US" altLang="zh-TW" sz="1050" dirty="0"/>
                  <a:t>)/0(</a:t>
                </a:r>
                <a:r>
                  <a:rPr lang="en-US" altLang="zh-TW" sz="1050" dirty="0" err="1"/>
                  <a:t>bg</a:t>
                </a:r>
                <a:r>
                  <a:rPr lang="en-US" altLang="zh-TW" sz="1050" dirty="0"/>
                  <a:t>)) vector, where each dimension represents the likelihood of the point (x, y) belonging to a specific class, incorporating </a:t>
                </a:r>
                <a:r>
                  <a:rPr lang="en-US" altLang="zh-TW" sz="1050" dirty="0">
                    <a:solidFill>
                      <a:srgbClr val="0070C0"/>
                    </a:solidFill>
                  </a:rPr>
                  <a:t>both classification confidence </a:t>
                </a:r>
                <a:r>
                  <a:rPr lang="en-US" altLang="zh-TW" sz="1050" dirty="0"/>
                  <a:t>and </a:t>
                </a:r>
                <a:r>
                  <a:rPr lang="en-US" altLang="zh-TW" sz="1050" dirty="0">
                    <a:solidFill>
                      <a:srgbClr val="0070C0"/>
                    </a:solidFill>
                  </a:rPr>
                  <a:t>localization quality (</a:t>
                </a:r>
                <a:r>
                  <a:rPr lang="en-US" altLang="zh-TW" sz="1050" dirty="0" err="1">
                    <a:solidFill>
                      <a:srgbClr val="0070C0"/>
                    </a:solidFill>
                  </a:rPr>
                  <a:t>IoU</a:t>
                </a:r>
                <a:r>
                  <a:rPr lang="en-US" altLang="zh-TW" sz="1050" dirty="0">
                    <a:solidFill>
                      <a:srgbClr val="0070C0"/>
                    </a:solidFill>
                  </a:rPr>
                  <a:t> score)</a:t>
                </a:r>
              </a:p>
              <a:p>
                <a:pPr marL="530225" lvl="2" indent="-171450">
                  <a:buFontTx/>
                  <a:buChar char="-"/>
                </a:pP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TW" sz="105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05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Quality Focal Loss (QFL)</a:t>
                </a:r>
                <a:endParaRPr lang="en-US" altLang="zh-TW" sz="1050" dirty="0">
                  <a:solidFill>
                    <a:srgbClr val="0070C0"/>
                  </a:solidFill>
                </a:endParaRPr>
              </a:p>
              <a:p>
                <a:pPr marL="358775" lvl="1" indent="-176213"/>
                <a:r>
                  <a:rPr lang="en-US" altLang="zh-TW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TW" alt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Branch 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(loc subnet):</a:t>
                </a:r>
                <a:r>
                  <a:rPr lang="zh-TW" altLang="en-US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4 direction </a:t>
                </a:r>
                <a:r>
                  <a:rPr lang="en-US" altLang="zh-TW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 (offset) to the boundaries of an object</a:t>
                </a:r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9263" lvl="1" indent="-90488">
                  <a:buFontTx/>
                  <a:buChar char="-"/>
                </a:pPr>
                <a:r>
                  <a:rPr lang="en-US" altLang="zh-TW" sz="1050" dirty="0"/>
                  <a:t> 4 </a:t>
                </a:r>
                <a:r>
                  <a:rPr lang="en-US" altLang="zh-TW" sz="1000" dirty="0"/>
                  <a:t>Coordinate distribution </a:t>
                </a:r>
                <a:r>
                  <a:rPr lang="en-US" altLang="zh-TW" sz="1000" i="0" dirty="0">
                    <a:latin typeface="+mj-lt"/>
                  </a:rPr>
                  <a:t>Map</a:t>
                </a:r>
                <a:r>
                  <a:rPr lang="en-US" altLang="zh-TW" sz="1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zh-TW" altLang="en-US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TW" sz="1000" b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font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bk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backward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nor/>
                      </m:rPr>
                      <a:rPr lang="zh-TW" altLang="en-US" sz="1000" dirty="0" smtClean="0"/>
                      <m:t>；</m:t>
                    </m:r>
                    <m:r>
                      <m:rPr>
                        <m:nor/>
                      </m:rPr>
                      <a:rPr lang="en-US" altLang="zh-TW" sz="1000" dirty="0"/>
                      <m:t> 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/>
                      <m:t>={</m:t>
                    </m:r>
                    <m:acc>
                      <m:accPr>
                        <m:chr m:val="̂"/>
                        <m:ctrlPr>
                          <a:rPr lang="zh-TW" altLang="en-US" sz="1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acc>
                    <m:r>
                      <m:rPr>
                        <m:nor/>
                      </m:rPr>
                      <a:rPr lang="en-US" altLang="zh-TW" sz="1000" dirty="0"/>
                      <m:t>}</m:t>
                    </m:r>
                  </m:oMath>
                </a14:m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714375" lvl="3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000" dirty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000" dirty="0"/>
                  <a:t> is a discrete probability distribution represented as an </a:t>
                </a:r>
                <a:r>
                  <a:rPr lang="en-US" altLang="zh-TW" sz="1000" dirty="0">
                    <a:solidFill>
                      <a:srgbClr val="00B0F0"/>
                    </a:solidFill>
                  </a:rPr>
                  <a:t>(17 (n+1)-D vector) </a:t>
                </a:r>
                <a:r>
                  <a:rPr lang="en-US" altLang="zh-TW" sz="1000" dirty="0"/>
                  <a:t>vector of the point (x, y, z) . Each element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corresponds to the predicted probability of the value falling within a specific bin, where the discretized range is defined as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=15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=16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1000" dirty="0"/>
                  <a:t>, given n(=16)</a:t>
                </a:r>
                <a:r>
                  <a:rPr lang="zh-TW" altLang="en-US" sz="1000" dirty="0"/>
                  <a:t> </a:t>
                </a:r>
                <a:r>
                  <a:rPr lang="en-US" altLang="zh-TW" sz="1000" dirty="0"/>
                  <a:t>and bin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</a:rPr>
                  <a:t>(=1).</a:t>
                </a:r>
              </a:p>
              <a:p>
                <a:pPr marL="714375" lvl="3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/>
                  <a:t>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000" u="sng" dirty="0">
                    <a:solidFill>
                      <a:schemeClr val="accent2"/>
                    </a:solidFill>
                  </a:rPr>
                  <a:t>Distribution Focal Loss (DFL) </a:t>
                </a:r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450850" lvl="2" indent="-93663">
                  <a:buFontTx/>
                  <a:buChar char="-"/>
                </a:pPr>
                <a:r>
                  <a:rPr lang="en-US" altLang="zh-TW" sz="1000" dirty="0"/>
                  <a:t>4 Coordinate </a:t>
                </a:r>
                <a:r>
                  <a:rPr lang="en-US" altLang="zh-TW" sz="1000" i="0" dirty="0">
                    <a:latin typeface="+mj-lt"/>
                  </a:rPr>
                  <a:t>Map</a:t>
                </a:r>
                <a:r>
                  <a:rPr lang="en-US" altLang="zh-TW" sz="1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zh-TW" altLang="en-US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bk</m:t>
                    </m:r>
                    <m:r>
                      <m:rPr>
                        <m:nor/>
                      </m:rPr>
                      <a:rPr lang="zh-TW" altLang="en-US" sz="1000" dirty="0" smtClean="0"/>
                      <m:t>；</m:t>
                    </m:r>
                    <m:r>
                      <m:rPr>
                        <m:nor/>
                      </m:rPr>
                      <a:rPr lang="en-US" altLang="zh-TW" sz="1000" dirty="0"/>
                      <m:t> 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/>
                      <m:t>={</m:t>
                    </m:r>
                    <m:acc>
                      <m:accPr>
                        <m:chr m:val="̂"/>
                        <m:ctrlPr>
                          <a:rPr lang="zh-TW" altLang="en-US" sz="1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m:rPr>
                        <m:nor/>
                      </m:rPr>
                      <a:rPr lang="en-US" altLang="zh-TW" sz="1000" dirty="0"/>
                      <m:t>}</m:t>
                    </m:r>
                  </m:oMath>
                </a14:m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714375" lvl="3" indent="-177800">
                  <a:buFont typeface="PMingLiU" panose="02020500000000000000" pitchFamily="18" charset="-120"/>
                  <a:buChar char="。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altLang="zh-TW" sz="1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p>
                            </m:sSubSup>
                            <m:r>
                              <a:rPr lang="en-US" altLang="zh-TW" sz="1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e>
                    </m:nary>
                    <m:r>
                      <a:rPr lang="en-US" altLang="zh-TW" sz="10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1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dirty="0"/>
                  <a:t>: The k-direction distance of a bounding box to the location (</a:t>
                </a:r>
                <a:r>
                  <a:rPr lang="en-US" altLang="zh-TW" sz="1000" dirty="0" err="1"/>
                  <a:t>x,y,z</a:t>
                </a:r>
                <a:r>
                  <a:rPr lang="en-US" altLang="zh-TW" sz="1000" dirty="0"/>
                  <a:t>)</a:t>
                </a:r>
              </a:p>
              <a:p>
                <a:pPr marL="714375" lvl="3" indent="-177800">
                  <a:buFont typeface="PMingLiU" panose="02020500000000000000" pitchFamily="18" charset="-120"/>
                  <a:buChar char="。"/>
                </a:pPr>
                <a:r>
                  <a:rPr lang="en-US" altLang="zh-TW" sz="1050" dirty="0"/>
                  <a:t>Loss: </a:t>
                </a:r>
                <a:r>
                  <a:rPr lang="en-US" altLang="zh-TW" sz="1050" u="sng" dirty="0" err="1">
                    <a:solidFill>
                      <a:schemeClr val="accent2"/>
                    </a:solidFill>
                  </a:rPr>
                  <a:t>IoU</a:t>
                </a:r>
                <a:r>
                  <a:rPr lang="en-US" altLang="zh-TW" sz="1050" u="sng" dirty="0">
                    <a:solidFill>
                      <a:schemeClr val="accent2"/>
                    </a:solidFill>
                  </a:rPr>
                  <a:t> loss = 1</a:t>
                </a:r>
                <a:r>
                  <a:rPr lang="zh-TW" altLang="en-US" sz="1050" u="sng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TW" sz="1050" u="sng" dirty="0">
                    <a:solidFill>
                      <a:schemeClr val="accent2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𝐺𝑇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</m:num>
                      <m:den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𝐺𝑇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</m:den>
                    </m:f>
                  </m:oMath>
                </a14:m>
                <a:endParaRPr lang="en-US" altLang="zh-TW" sz="1050" u="sng" dirty="0">
                  <a:solidFill>
                    <a:schemeClr val="accent2"/>
                  </a:solidFill>
                </a:endParaRPr>
              </a:p>
              <a:p>
                <a:pPr marL="79375" lvl="2" indent="-79375"/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Total loss: </a:t>
                </a:r>
                <a14:m>
                  <m:oMath xmlns:m="http://schemas.openxmlformats.org/officeDocument/2006/math">
                    <m:r>
                      <a:rPr lang="en-US" altLang="zh-TW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  <m:r>
                      <a:rPr lang="en-US" altLang="zh-TW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e>
                    </m:nary>
                    <m:r>
                      <a:rPr lang="en-US" altLang="zh-TW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TW" sz="105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05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  <m:sup/>
                      <m:e>
                        <m:r>
                          <a:rPr lang="en-US" altLang="zh-TW" sz="1050" i="1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5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05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z</m:t>
                                </m:r>
                              </m:sub>
                              <m:sup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d>
                        <m:d>
                          <m:d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IoU</m:t>
                            </m:r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05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5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1C7B510-F9AB-46FC-CDDF-A13792CC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4113"/>
                <a:ext cx="9385004" cy="3218958"/>
              </a:xfrm>
              <a:prstGeom prst="rect">
                <a:avLst/>
              </a:prstGeom>
              <a:blipFill>
                <a:blip r:embed="rId3"/>
                <a:stretch>
                  <a:fillRect t="-189" b="-96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 descr="一張含有 文字, 圖表, 方案, 螢幕擷取畫面 的圖片&#10;&#10;自動產生的描述">
            <a:extLst>
              <a:ext uri="{FF2B5EF4-FFF2-40B4-BE49-F238E27FC236}">
                <a16:creationId xmlns:a16="http://schemas.microsoft.com/office/drawing/2014/main" id="{CFDCE4B0-CA26-67C2-C2A8-37DD69CA7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7" y="298576"/>
            <a:ext cx="8542866" cy="3042813"/>
          </a:xfrm>
          <a:prstGeom prst="rect">
            <a:avLst/>
          </a:prstGeom>
        </p:spPr>
      </p:pic>
      <p:grpSp>
        <p:nvGrpSpPr>
          <p:cNvPr id="66" name="群組 65">
            <a:extLst>
              <a:ext uri="{FF2B5EF4-FFF2-40B4-BE49-F238E27FC236}">
                <a16:creationId xmlns:a16="http://schemas.microsoft.com/office/drawing/2014/main" id="{1FB3B58B-59FF-B19C-BF1B-16279ACC3A06}"/>
              </a:ext>
            </a:extLst>
          </p:cNvPr>
          <p:cNvGrpSpPr/>
          <p:nvPr/>
        </p:nvGrpSpPr>
        <p:grpSpPr>
          <a:xfrm>
            <a:off x="5046230" y="256763"/>
            <a:ext cx="3936903" cy="2747283"/>
            <a:chOff x="1999249" y="3687383"/>
            <a:chExt cx="3760413" cy="2980857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997F2B5-65E4-1071-93CD-6D55625EE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2014" b="19447"/>
            <a:stretch/>
          </p:blipFill>
          <p:spPr>
            <a:xfrm>
              <a:off x="2201333" y="3687383"/>
              <a:ext cx="3558329" cy="2980857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778216E1-04BD-400A-A8BC-ABE3563E175A}"/>
                </a:ext>
              </a:extLst>
            </p:cNvPr>
            <p:cNvSpPr txBox="1"/>
            <p:nvPr/>
          </p:nvSpPr>
          <p:spPr>
            <a:xfrm>
              <a:off x="1999249" y="4908175"/>
              <a:ext cx="922867" cy="3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HxWxDx256</a:t>
              </a:r>
              <a:endParaRPr lang="zh-TW" altLang="en-US" sz="1200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BA26B2E5-70CE-404F-14FC-10609DB01373}"/>
                </a:ext>
              </a:extLst>
            </p:cNvPr>
            <p:cNvSpPr txBox="1"/>
            <p:nvPr/>
          </p:nvSpPr>
          <p:spPr>
            <a:xfrm>
              <a:off x="2813160" y="4913852"/>
              <a:ext cx="922867" cy="3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HxWxDx256</a:t>
              </a:r>
              <a:endParaRPr lang="zh-TW" altLang="en-US" sz="12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5FCD001-EADF-3DB1-5441-FA8B12D2A013}"/>
                </a:ext>
              </a:extLst>
            </p:cNvPr>
            <p:cNvSpPr txBox="1"/>
            <p:nvPr/>
          </p:nvSpPr>
          <p:spPr>
            <a:xfrm>
              <a:off x="2662766" y="4423160"/>
              <a:ext cx="3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x4</a:t>
              </a:r>
              <a:endParaRPr lang="zh-TW" altLang="en-US" sz="1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C8AA3AB-7A53-D492-AE11-375F2F77106D}"/>
                </a:ext>
              </a:extLst>
            </p:cNvPr>
            <p:cNvSpPr txBox="1"/>
            <p:nvPr/>
          </p:nvSpPr>
          <p:spPr>
            <a:xfrm>
              <a:off x="3062423" y="4719213"/>
              <a:ext cx="1591733" cy="2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HxWxDx1c (1(</a:t>
              </a:r>
              <a:r>
                <a:rPr lang="en-US" altLang="zh-TW" sz="1050" dirty="0" err="1"/>
                <a:t>fg</a:t>
              </a:r>
              <a:r>
                <a:rPr lang="en-US" altLang="zh-TW" sz="1050" dirty="0"/>
                <a:t>)/0(</a:t>
              </a:r>
              <a:r>
                <a:rPr lang="en-US" altLang="zh-TW" sz="1050" dirty="0" err="1"/>
                <a:t>bg</a:t>
              </a:r>
              <a:r>
                <a:rPr lang="en-US" altLang="zh-TW" sz="1050" dirty="0"/>
                <a:t>))</a:t>
              </a:r>
              <a:endParaRPr lang="zh-TW" altLang="en-US" sz="105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6949E01-F8FD-828B-C2D5-309F9CD5A772}"/>
                </a:ext>
              </a:extLst>
            </p:cNvPr>
            <p:cNvSpPr txBox="1"/>
            <p:nvPr/>
          </p:nvSpPr>
          <p:spPr>
            <a:xfrm>
              <a:off x="2037977" y="6042065"/>
              <a:ext cx="922867" cy="3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HxWxDx256</a:t>
              </a:r>
              <a:endParaRPr lang="zh-TW" altLang="en-US" sz="12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DE0097B-8457-D141-5FB7-679B49C340AE}"/>
                </a:ext>
              </a:extLst>
            </p:cNvPr>
            <p:cNvSpPr txBox="1"/>
            <p:nvPr/>
          </p:nvSpPr>
          <p:spPr>
            <a:xfrm>
              <a:off x="2874828" y="6036916"/>
              <a:ext cx="922867" cy="3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HxWxDx256</a:t>
              </a:r>
              <a:endParaRPr lang="zh-TW" altLang="en-US" sz="12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19B93193-6CBB-0C94-6430-164DC06905E1}"/>
                </a:ext>
              </a:extLst>
            </p:cNvPr>
            <p:cNvSpPr txBox="1"/>
            <p:nvPr/>
          </p:nvSpPr>
          <p:spPr>
            <a:xfrm>
              <a:off x="2652182" y="5398519"/>
              <a:ext cx="3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x4</a:t>
              </a:r>
              <a:endParaRPr lang="zh-TW" altLang="en-US" sz="12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F6DD6D7-0F24-278C-1759-56CC344F5FC6}"/>
                </a:ext>
              </a:extLst>
            </p:cNvPr>
            <p:cNvSpPr txBox="1"/>
            <p:nvPr/>
          </p:nvSpPr>
          <p:spPr>
            <a:xfrm>
              <a:off x="2938606" y="5666683"/>
              <a:ext cx="1619666" cy="45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HxWxDx102c </a:t>
              </a:r>
            </a:p>
            <a:p>
              <a:r>
                <a:rPr lang="en-US" altLang="zh-TW" sz="1050" dirty="0"/>
                <a:t>(6 directions x 17 bins 102)</a:t>
              </a:r>
              <a:endParaRPr lang="zh-TW" altLang="en-US" sz="1050" dirty="0"/>
            </a:p>
          </p:txBody>
        </p: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532FD58-C925-7A7C-94BD-2E379BFBE41F}"/>
              </a:ext>
            </a:extLst>
          </p:cNvPr>
          <p:cNvSpPr txBox="1"/>
          <p:nvPr/>
        </p:nvSpPr>
        <p:spPr>
          <a:xfrm>
            <a:off x="784114" y="267438"/>
            <a:ext cx="159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AutoNum type="arabicPeriod"/>
            </a:pPr>
            <a:r>
              <a:rPr lang="en-US" altLang="zh-TW" sz="1200" dirty="0"/>
              <a:t>Backbone: </a:t>
            </a:r>
          </a:p>
          <a:p>
            <a:r>
              <a:rPr lang="en-US" altLang="zh-TW" sz="1200" dirty="0"/>
              <a:t>Feature Extraction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200" dirty="0"/>
              <a:t>ResNet50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D9BFDED-E743-6963-F23C-F592DC9DECB7}"/>
              </a:ext>
            </a:extLst>
          </p:cNvPr>
          <p:cNvSpPr/>
          <p:nvPr/>
        </p:nvSpPr>
        <p:spPr>
          <a:xfrm>
            <a:off x="7075810" y="1701007"/>
            <a:ext cx="1512008" cy="9198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BB4F1752-745A-D6DB-7BB4-F06B938353AC}"/>
              </a:ext>
            </a:extLst>
          </p:cNvPr>
          <p:cNvSpPr txBox="1"/>
          <p:nvPr/>
        </p:nvSpPr>
        <p:spPr>
          <a:xfrm>
            <a:off x="4962798" y="807285"/>
            <a:ext cx="77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1) </a:t>
            </a:r>
            <a:r>
              <a:rPr lang="en-US" altLang="zh-TW" sz="1100" dirty="0" err="1"/>
              <a:t>cls</a:t>
            </a:r>
            <a:r>
              <a:rPr lang="en-US" altLang="zh-TW" sz="1100" dirty="0"/>
              <a:t> subnet</a:t>
            </a:r>
            <a:endParaRPr lang="zh-TW" altLang="en-US" sz="11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FDF5BF4-7923-CE50-959B-94F2F3733BD1}"/>
              </a:ext>
            </a:extLst>
          </p:cNvPr>
          <p:cNvSpPr txBox="1"/>
          <p:nvPr/>
        </p:nvSpPr>
        <p:spPr>
          <a:xfrm>
            <a:off x="4951907" y="2100805"/>
            <a:ext cx="77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2) loc subnet</a:t>
            </a:r>
            <a:endParaRPr lang="zh-TW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78CDDB33-8699-A47D-B7BC-A7FEFA95698F}"/>
                  </a:ext>
                </a:extLst>
              </p:cNvPr>
              <p:cNvSpPr txBox="1"/>
              <p:nvPr/>
            </p:nvSpPr>
            <p:spPr>
              <a:xfrm>
                <a:off x="6136874" y="848315"/>
                <a:ext cx="537633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F30E0932-6452-9642-05F2-FC64748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74" y="848315"/>
                <a:ext cx="537633" cy="376770"/>
              </a:xfrm>
              <a:prstGeom prst="rect">
                <a:avLst/>
              </a:prstGeom>
              <a:blipFill>
                <a:blip r:embed="rId6"/>
                <a:stretch>
                  <a:fillRect t="-1613" r="-2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字方塊 92">
            <a:extLst>
              <a:ext uri="{FF2B5EF4-FFF2-40B4-BE49-F238E27FC236}">
                <a16:creationId xmlns:a16="http://schemas.microsoft.com/office/drawing/2014/main" id="{EB404402-CF78-C0C3-17A9-99CCA20D56C0}"/>
              </a:ext>
            </a:extLst>
          </p:cNvPr>
          <p:cNvSpPr txBox="1"/>
          <p:nvPr/>
        </p:nvSpPr>
        <p:spPr>
          <a:xfrm>
            <a:off x="3800591" y="5461293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 </a:t>
            </a:r>
            <a:r>
              <a:rPr lang="zh-TW" altLang="en-US" sz="900" dirty="0"/>
              <a:t>求</a:t>
            </a:r>
            <a:r>
              <a:rPr lang="en-US" altLang="zh-TW" sz="900" dirty="0"/>
              <a:t>distribution </a:t>
            </a:r>
            <a:r>
              <a:rPr lang="zh-TW" altLang="en-US" sz="900" dirty="0"/>
              <a:t>的期望值</a:t>
            </a:r>
            <a:r>
              <a:rPr lang="en-US" altLang="zh-TW" sz="900" dirty="0"/>
              <a:t>,</a:t>
            </a:r>
            <a:r>
              <a:rPr lang="zh-TW" altLang="en-US" sz="900" dirty="0"/>
              <a:t>將分布轉換成一個數值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B365CE00-35D1-47FE-00EE-77A9DEA60F9F}"/>
                  </a:ext>
                </a:extLst>
              </p:cNvPr>
              <p:cNvSpPr txBox="1"/>
              <p:nvPr/>
            </p:nvSpPr>
            <p:spPr>
              <a:xfrm>
                <a:off x="6249620" y="1691997"/>
                <a:ext cx="285750" cy="383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BF894BAD-BC12-E992-11B9-8C198335B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20" y="1691997"/>
                <a:ext cx="285750" cy="383888"/>
              </a:xfrm>
              <a:prstGeom prst="rect">
                <a:avLst/>
              </a:prstGeom>
              <a:blipFill>
                <a:blip r:embed="rId7"/>
                <a:stretch>
                  <a:fillRect t="-1587" r="-17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>
            <a:extLst>
              <a:ext uri="{FF2B5EF4-FFF2-40B4-BE49-F238E27FC236}">
                <a16:creationId xmlns:a16="http://schemas.microsoft.com/office/drawing/2014/main" id="{A2EE3D3C-869E-A587-B5BC-F3A33AC05B24}"/>
              </a:ext>
            </a:extLst>
          </p:cNvPr>
          <p:cNvSpPr txBox="1"/>
          <p:nvPr/>
        </p:nvSpPr>
        <p:spPr>
          <a:xfrm>
            <a:off x="5046230" y="3074685"/>
            <a:ext cx="3614523" cy="2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/>
              <a:t>Classification &amp;</a:t>
            </a:r>
            <a:r>
              <a:rPr lang="zh-TW" altLang="en-US" sz="900" dirty="0"/>
              <a:t> </a:t>
            </a:r>
            <a:r>
              <a:rPr lang="en-US" altLang="zh-TW" sz="900" dirty="0" err="1"/>
              <a:t>IoU</a:t>
            </a:r>
            <a:r>
              <a:rPr lang="en-US" altLang="zh-TW" sz="900" dirty="0"/>
              <a:t> Branch + Regression Branch  </a:t>
            </a:r>
            <a:endParaRPr lang="zh-TW" altLang="en-US" sz="9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86C274-BD84-90DB-FEAA-0C9689DF7A74}"/>
              </a:ext>
            </a:extLst>
          </p:cNvPr>
          <p:cNvSpPr txBox="1"/>
          <p:nvPr/>
        </p:nvSpPr>
        <p:spPr>
          <a:xfrm>
            <a:off x="2591056" y="4539598"/>
            <a:ext cx="37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98E683-2838-3632-C61F-CE1E372F8AB0}"/>
              </a:ext>
            </a:extLst>
          </p:cNvPr>
          <p:cNvSpPr txBox="1"/>
          <p:nvPr/>
        </p:nvSpPr>
        <p:spPr>
          <a:xfrm>
            <a:off x="2568946" y="3916179"/>
            <a:ext cx="37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E9273-4815-CD52-B603-B16EB9827B22}"/>
                  </a:ext>
                </a:extLst>
              </p:cNvPr>
              <p:cNvSpPr txBox="1"/>
              <p:nvPr/>
            </p:nvSpPr>
            <p:spPr>
              <a:xfrm>
                <a:off x="-45391" y="2950000"/>
                <a:ext cx="20626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00B0F0"/>
                    </a:solidFill>
                  </a:rPr>
                  <a:t>height x width x depth /</a:t>
                </a:r>
                <a14:m>
                  <m:oMath xmlns:m="http://schemas.openxmlformats.org/officeDocument/2006/math">
                    <m:r>
                      <a:rPr lang="en-US" altLang="zh-TW" sz="1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TW" altLang="en-US" sz="11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45B8404-B2B5-C8D5-E927-A11C6DEC7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91" y="2950000"/>
                <a:ext cx="2062631" cy="261610"/>
              </a:xfrm>
              <a:prstGeom prst="rect">
                <a:avLst/>
              </a:prstGeom>
              <a:blipFill>
                <a:blip r:embed="rId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立方體 38">
            <a:extLst>
              <a:ext uri="{FF2B5EF4-FFF2-40B4-BE49-F238E27FC236}">
                <a16:creationId xmlns:a16="http://schemas.microsoft.com/office/drawing/2014/main" id="{550EC8C1-2065-F824-A394-2DE5C151FBF1}"/>
              </a:ext>
            </a:extLst>
          </p:cNvPr>
          <p:cNvSpPr/>
          <p:nvPr/>
        </p:nvSpPr>
        <p:spPr>
          <a:xfrm>
            <a:off x="8365168" y="1767340"/>
            <a:ext cx="204488" cy="642993"/>
          </a:xfrm>
          <a:prstGeom prst="cube">
            <a:avLst>
              <a:gd name="adj" fmla="val 78693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AC96574-AEA9-B4DA-3B2D-E4D86BD3080E}"/>
              </a:ext>
            </a:extLst>
          </p:cNvPr>
          <p:cNvCxnSpPr/>
          <p:nvPr/>
        </p:nvCxnSpPr>
        <p:spPr>
          <a:xfrm flipV="1">
            <a:off x="7893844" y="2175882"/>
            <a:ext cx="454133" cy="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5C9F9A2-F59B-8B4D-4296-976814E1EFC4}"/>
              </a:ext>
            </a:extLst>
          </p:cNvPr>
          <p:cNvSpPr txBox="1"/>
          <p:nvPr/>
        </p:nvSpPr>
        <p:spPr>
          <a:xfrm>
            <a:off x="7772256" y="2163000"/>
            <a:ext cx="71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integral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C5DBEE-564B-620A-A491-F6351EEA55AA}"/>
              </a:ext>
            </a:extLst>
          </p:cNvPr>
          <p:cNvSpPr txBox="1"/>
          <p:nvPr/>
        </p:nvSpPr>
        <p:spPr>
          <a:xfrm>
            <a:off x="1634118" y="5594433"/>
            <a:ext cx="71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integral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8DFA4A48-2F85-C416-6C8B-57172612E0E2}"/>
                  </a:ext>
                </a:extLst>
              </p:cNvPr>
              <p:cNvSpPr txBox="1"/>
              <p:nvPr/>
            </p:nvSpPr>
            <p:spPr>
              <a:xfrm>
                <a:off x="5161806" y="5243606"/>
                <a:ext cx="2814479" cy="1174039"/>
              </a:xfrm>
              <a:prstGeom prst="rect">
                <a:avLst/>
              </a:prstGeom>
              <a:noFill/>
              <a:ln w="19050"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TW" sz="9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9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  <m:sup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9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900" dirty="0"/>
                  <a:t>: GT</a:t>
                </a:r>
                <a:r>
                  <a:rPr lang="zh-TW" altLang="en-US" sz="900" dirty="0"/>
                  <a:t> </a:t>
                </a:r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category </a:t>
                </a:r>
                <a:r>
                  <a:rPr lang="en-US" altLang="zh-TW" sz="9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(1(</a:t>
                </a:r>
                <a:r>
                  <a:rPr lang="en-US" altLang="zh-TW" sz="9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fg</a:t>
                </a:r>
                <a:r>
                  <a:rPr lang="en-US" altLang="zh-TW" sz="9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)/0(</a:t>
                </a:r>
                <a:r>
                  <a:rPr lang="en-US" altLang="zh-TW" sz="9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bg</a:t>
                </a:r>
                <a:r>
                  <a:rPr lang="en-US" altLang="zh-TW" sz="9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))</a:t>
                </a:r>
                <a:endParaRPr lang="en-US" altLang="zh-TW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9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altLang="zh-TW" sz="900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sz="900" dirty="0"/>
                  <a:t>) : GT relative offsets from the six sides of a bounding box </a:t>
                </a:r>
                <a:r>
                  <a:rPr lang="en-US" altLang="zh-TW" sz="9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located at </a:t>
                </a:r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y, z)</a:t>
                </a:r>
                <a:r>
                  <a:rPr lang="zh-TW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9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900" b="0" i="0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TW" sz="9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‘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‘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900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900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900" dirty="0"/>
                  <a:t>):</a:t>
                </a:r>
                <a:r>
                  <a:rPr lang="zh-TW" altLang="en-US" sz="900" dirty="0"/>
                  <a:t> </a:t>
                </a:r>
                <a:r>
                  <a:rPr lang="en-US" altLang="zh-TW" sz="900" dirty="0"/>
                  <a:t>normalizing regression targets by corresponding strides, ex: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‘</m:t>
                        </m:r>
                      </m:sup>
                    </m:sSubSup>
                  </m:oMath>
                </a14:m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/ </a:t>
                </a:r>
                <a14:m>
                  <m:oMath xmlns:m="http://schemas.openxmlformats.org/officeDocument/2006/math">
                    <m:r>
                      <a:rPr lang="en-US" altLang="zh-TW" sz="9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(l-</a:t>
                </a:r>
                <a:r>
                  <a:rPr lang="en-US" altLang="zh-TW" sz="9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stride)</a:t>
                </a: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8557542-EF75-1798-D683-2730872F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806" y="5243606"/>
                <a:ext cx="2814479" cy="1174039"/>
              </a:xfrm>
              <a:prstGeom prst="rect">
                <a:avLst/>
              </a:prstGeom>
              <a:blipFill>
                <a:blip r:embed="rId9"/>
                <a:stretch>
                  <a:fillRect b="-518"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64">
            <a:extLst>
              <a:ext uri="{FF2B5EF4-FFF2-40B4-BE49-F238E27FC236}">
                <a16:creationId xmlns:a16="http://schemas.microsoft.com/office/drawing/2014/main" id="{D9C3C5E1-AB57-0AFE-EFD5-8A956C0D592B}"/>
              </a:ext>
            </a:extLst>
          </p:cNvPr>
          <p:cNvGrpSpPr/>
          <p:nvPr/>
        </p:nvGrpSpPr>
        <p:grpSpPr>
          <a:xfrm>
            <a:off x="7805928" y="5257188"/>
            <a:ext cx="1330965" cy="1573333"/>
            <a:chOff x="7792914" y="5156993"/>
            <a:chExt cx="1330965" cy="1573333"/>
          </a:xfrm>
        </p:grpSpPr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AF1B5F81-7870-E437-9A4B-6EBE294BB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92914" y="5156993"/>
              <a:ext cx="1330965" cy="1573333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03715371-6EE2-2ED1-AE67-14E996670195}"/>
                </a:ext>
              </a:extLst>
            </p:cNvPr>
            <p:cNvSpPr txBox="1"/>
            <p:nvPr/>
          </p:nvSpPr>
          <p:spPr>
            <a:xfrm>
              <a:off x="8145397" y="5674912"/>
              <a:ext cx="387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>
                  <a:solidFill>
                    <a:srgbClr val="FF0000"/>
                  </a:solidFill>
                </a:rPr>
                <a:t>(</a:t>
              </a:r>
              <a:r>
                <a:rPr lang="en-US" altLang="zh-TW" sz="1050" dirty="0" err="1">
                  <a:solidFill>
                    <a:srgbClr val="FF0000"/>
                  </a:solidFill>
                </a:rPr>
                <a:t>x,y</a:t>
              </a:r>
              <a:r>
                <a:rPr lang="en-US" altLang="zh-TW" sz="1050" dirty="0">
                  <a:solidFill>
                    <a:srgbClr val="FF0000"/>
                  </a:solidFill>
                </a:rPr>
                <a:t>)</a:t>
              </a:r>
              <a:endParaRPr lang="zh-TW" altLang="en-US" sz="105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DBA21D5B-F8B5-D635-3286-980E38A260D5}"/>
                    </a:ext>
                  </a:extLst>
                </p:cNvPr>
                <p:cNvSpPr txBox="1"/>
                <p:nvPr/>
              </p:nvSpPr>
              <p:spPr>
                <a:xfrm>
                  <a:off x="7809565" y="5744836"/>
                  <a:ext cx="657847" cy="29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47AF623A-D9F9-425B-2E8A-1CA5B4A27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565" y="5744836"/>
                  <a:ext cx="657847" cy="29918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48379F35-BB8F-2217-3AD6-84B427FABD3A}"/>
                    </a:ext>
                  </a:extLst>
                </p:cNvPr>
                <p:cNvSpPr txBox="1"/>
                <p:nvPr/>
              </p:nvSpPr>
              <p:spPr>
                <a:xfrm>
                  <a:off x="8204275" y="5767320"/>
                  <a:ext cx="657847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913AE2CC-756C-F217-DFE4-33979DEAC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4275" y="5767320"/>
                  <a:ext cx="657847" cy="2916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ADD1757C-62DF-F0FE-5C04-A5754870BB34}"/>
                    </a:ext>
                  </a:extLst>
                </p:cNvPr>
                <p:cNvSpPr txBox="1"/>
                <p:nvPr/>
              </p:nvSpPr>
              <p:spPr>
                <a:xfrm>
                  <a:off x="8127606" y="5301339"/>
                  <a:ext cx="657847" cy="29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A7E58C06-6A80-8C14-85EE-F6A222872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606" y="5301339"/>
                  <a:ext cx="657847" cy="29309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E4F423FC-34D0-53BE-7CB4-65C8AD07C2F6}"/>
                    </a:ext>
                  </a:extLst>
                </p:cNvPr>
                <p:cNvSpPr txBox="1"/>
                <p:nvPr/>
              </p:nvSpPr>
              <p:spPr>
                <a:xfrm>
                  <a:off x="8089278" y="6157153"/>
                  <a:ext cx="657847" cy="29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EDB53FD3-9D06-0129-428B-721603BA2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278" y="6157153"/>
                  <a:ext cx="657847" cy="29918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A26CF2D-829C-077A-AA4F-781F209F5D53}"/>
              </a:ext>
            </a:extLst>
          </p:cNvPr>
          <p:cNvSpPr txBox="1"/>
          <p:nvPr/>
        </p:nvSpPr>
        <p:spPr>
          <a:xfrm>
            <a:off x="7652878" y="4117587"/>
            <a:ext cx="151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 </a:t>
            </a:r>
            <a:r>
              <a:rPr lang="zh-TW" altLang="en-US" sz="900" dirty="0"/>
              <a:t>以</a:t>
            </a:r>
            <a:r>
              <a:rPr lang="en-US" altLang="zh-TW" sz="900" dirty="0"/>
              <a:t>P4 </a:t>
            </a:r>
            <a:r>
              <a:rPr lang="zh-TW" altLang="en-US" sz="900" dirty="0"/>
              <a:t>當作輸入為例 </a:t>
            </a:r>
            <a:endParaRPr lang="en-US" altLang="zh-TW" sz="900" dirty="0"/>
          </a:p>
          <a:p>
            <a:r>
              <a:rPr lang="en-US" altLang="zh-TW" sz="900" dirty="0"/>
              <a:t>(x, y) = (0~7, 0~7)</a:t>
            </a:r>
            <a:endParaRPr lang="zh-TW" altLang="en-US" sz="9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6A81B8C-3C82-A3D5-3296-46A82F86EC22}"/>
              </a:ext>
            </a:extLst>
          </p:cNvPr>
          <p:cNvSpPr/>
          <p:nvPr/>
        </p:nvSpPr>
        <p:spPr>
          <a:xfrm>
            <a:off x="5207000" y="5257188"/>
            <a:ext cx="3937000" cy="158707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3963C344-69C1-7142-813C-B23D95ED941F}"/>
                  </a:ext>
                </a:extLst>
              </p:cNvPr>
              <p:cNvSpPr txBox="1"/>
              <p:nvPr/>
            </p:nvSpPr>
            <p:spPr>
              <a:xfrm>
                <a:off x="5257798" y="6367035"/>
                <a:ext cx="2171375" cy="476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/>
                  <a:t>alan</a:t>
                </a:r>
                <a:r>
                  <a:rPr lang="zh-TW" altLang="en-US" sz="800" dirty="0"/>
                  <a:t>： 技巧</a:t>
                </a:r>
                <a:r>
                  <a:rPr lang="en-US" altLang="zh-TW" sz="800" dirty="0"/>
                  <a:t>:</a:t>
                </a:r>
                <a:r>
                  <a:rPr lang="zh-TW" altLang="en-US" sz="800" dirty="0"/>
                  <a:t> 每一層的</a:t>
                </a:r>
                <a:r>
                  <a:rPr lang="en-US" altLang="zh-TW" sz="800" dirty="0"/>
                  <a:t>pyramid level </a:t>
                </a:r>
                <a:r>
                  <a:rPr lang="zh-TW" altLang="en-US" sz="800" dirty="0"/>
                  <a:t>輸出的</a:t>
                </a:r>
                <a:r>
                  <a:rPr lang="en-US" altLang="zh-TW" sz="800" dirty="0"/>
                  <a:t>regression target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8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8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8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800" dirty="0"/>
                  <a:t> 都會除上</a:t>
                </a:r>
                <a:r>
                  <a:rPr lang="en-US" altLang="zh-TW" sz="800" dirty="0"/>
                  <a:t>stride</a:t>
                </a:r>
                <a:r>
                  <a:rPr lang="zh-TW" altLang="en-US" sz="800" dirty="0"/>
                  <a:t> 做 </a:t>
                </a:r>
                <a:r>
                  <a:rPr lang="en-US" altLang="zh-TW" sz="800" dirty="0"/>
                  <a:t>normalize, </a:t>
                </a:r>
                <a:r>
                  <a:rPr lang="zh-TW" altLang="en-US" sz="800" dirty="0"/>
                  <a:t>降低每一層的差異。</a:t>
                </a: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E93CED4-498B-21F5-ABAC-E57A76E55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8" y="6367035"/>
                <a:ext cx="2171375" cy="476412"/>
              </a:xfrm>
              <a:prstGeom prst="rect">
                <a:avLst/>
              </a:prstGeom>
              <a:blipFill>
                <a:blip r:embed="rId1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F224550E-BF3D-AC9F-08DB-0841FA6702F3}"/>
              </a:ext>
            </a:extLst>
          </p:cNvPr>
          <p:cNvSpPr/>
          <p:nvPr/>
        </p:nvSpPr>
        <p:spPr>
          <a:xfrm>
            <a:off x="2385454" y="396056"/>
            <a:ext cx="1540483" cy="2716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平行四邊形 8">
            <a:extLst>
              <a:ext uri="{FF2B5EF4-FFF2-40B4-BE49-F238E27FC236}">
                <a16:creationId xmlns:a16="http://schemas.microsoft.com/office/drawing/2014/main" id="{AC2A369C-C74F-CA93-75B0-513444B6BDA7}"/>
              </a:ext>
            </a:extLst>
          </p:cNvPr>
          <p:cNvSpPr/>
          <p:nvPr/>
        </p:nvSpPr>
        <p:spPr>
          <a:xfrm>
            <a:off x="2411847" y="2140577"/>
            <a:ext cx="1506175" cy="399562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400C1669-BB5D-6F2B-015A-69749387A947}"/>
              </a:ext>
            </a:extLst>
          </p:cNvPr>
          <p:cNvSpPr/>
          <p:nvPr/>
        </p:nvSpPr>
        <p:spPr>
          <a:xfrm>
            <a:off x="2568158" y="1618512"/>
            <a:ext cx="1232433" cy="430612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B4656C94-8E95-BD82-068F-1E118C62F859}"/>
              </a:ext>
            </a:extLst>
          </p:cNvPr>
          <p:cNvSpPr/>
          <p:nvPr/>
        </p:nvSpPr>
        <p:spPr>
          <a:xfrm>
            <a:off x="2673672" y="1173234"/>
            <a:ext cx="977789" cy="360725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1677EB5-7FE6-9F41-A08B-D6839A3D7656}"/>
              </a:ext>
            </a:extLst>
          </p:cNvPr>
          <p:cNvCxnSpPr>
            <a:cxnSpLocks/>
            <a:endCxn id="12" idx="5"/>
          </p:cNvCxnSpPr>
          <p:nvPr/>
        </p:nvCxnSpPr>
        <p:spPr>
          <a:xfrm flipV="1">
            <a:off x="2057024" y="1353597"/>
            <a:ext cx="735498" cy="101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E77D179-4B99-E6DD-23D7-AD41F5142A73}"/>
              </a:ext>
            </a:extLst>
          </p:cNvPr>
          <p:cNvCxnSpPr>
            <a:cxnSpLocks/>
            <a:endCxn id="11" idx="5"/>
          </p:cNvCxnSpPr>
          <p:nvPr/>
        </p:nvCxnSpPr>
        <p:spPr>
          <a:xfrm>
            <a:off x="2152977" y="1833818"/>
            <a:ext cx="5570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540894-0AE0-0A42-1226-CB401DF8DB1D}"/>
              </a:ext>
            </a:extLst>
          </p:cNvPr>
          <p:cNvCxnSpPr>
            <a:cxnSpLocks/>
            <a:endCxn id="9" idx="5"/>
          </p:cNvCxnSpPr>
          <p:nvPr/>
        </p:nvCxnSpPr>
        <p:spPr>
          <a:xfrm>
            <a:off x="2156143" y="2339992"/>
            <a:ext cx="387350" cy="3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D85C0FDF-E445-D928-74F6-82D6AEDA56B4}"/>
              </a:ext>
            </a:extLst>
          </p:cNvPr>
          <p:cNvSpPr txBox="1"/>
          <p:nvPr/>
        </p:nvSpPr>
        <p:spPr>
          <a:xfrm>
            <a:off x="2312952" y="312249"/>
            <a:ext cx="1981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2. Neck:</a:t>
            </a:r>
          </a:p>
          <a:p>
            <a:r>
              <a:rPr lang="en-US" altLang="zh-TW" sz="1200" dirty="0"/>
              <a:t>Feature Pyramid Network </a:t>
            </a:r>
            <a:endParaRPr lang="zh-TW" altLang="en-US" sz="12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7DBF78A-272B-9CED-504A-7665EF96D7E4}"/>
              </a:ext>
            </a:extLst>
          </p:cNvPr>
          <p:cNvCxnSpPr>
            <a:cxnSpLocks/>
            <a:stCxn id="12" idx="2"/>
          </p:cNvCxnSpPr>
          <p:nvPr/>
        </p:nvCxnSpPr>
        <p:spPr>
          <a:xfrm flipV="1">
            <a:off x="3532611" y="1342422"/>
            <a:ext cx="564349" cy="1117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45EF293-B6EF-70F1-4171-9773E1476AB8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3658715" y="1819982"/>
            <a:ext cx="417298" cy="1383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4A47EA4-208C-AA7F-ACAD-51542DF8A43B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3786376" y="2339992"/>
            <a:ext cx="289637" cy="36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EE480C32-25AA-4540-79BF-8765F1D49487}"/>
              </a:ext>
            </a:extLst>
          </p:cNvPr>
          <p:cNvSpPr/>
          <p:nvPr/>
        </p:nvSpPr>
        <p:spPr>
          <a:xfrm>
            <a:off x="3921325" y="308349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2AE6E62-9ABA-9E4D-1CDB-47F96604E56F}"/>
              </a:ext>
            </a:extLst>
          </p:cNvPr>
          <p:cNvSpPr txBox="1"/>
          <p:nvPr/>
        </p:nvSpPr>
        <p:spPr>
          <a:xfrm>
            <a:off x="3936744" y="294365"/>
            <a:ext cx="2592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3. Head (Ex. input p4) </a:t>
            </a: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C50F149B-12FA-E863-93B0-229E0EF89596}"/>
              </a:ext>
            </a:extLst>
          </p:cNvPr>
          <p:cNvCxnSpPr>
            <a:cxnSpLocks/>
          </p:cNvCxnSpPr>
          <p:nvPr/>
        </p:nvCxnSpPr>
        <p:spPr>
          <a:xfrm>
            <a:off x="3943117" y="402263"/>
            <a:ext cx="29347" cy="2903254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平行四邊形 50">
            <a:extLst>
              <a:ext uri="{FF2B5EF4-FFF2-40B4-BE49-F238E27FC236}">
                <a16:creationId xmlns:a16="http://schemas.microsoft.com/office/drawing/2014/main" id="{4F75AE40-77ED-F5DB-E3E9-1EBD3D8262DE}"/>
              </a:ext>
            </a:extLst>
          </p:cNvPr>
          <p:cNvSpPr/>
          <p:nvPr/>
        </p:nvSpPr>
        <p:spPr>
          <a:xfrm>
            <a:off x="1332209" y="830339"/>
            <a:ext cx="821156" cy="274201"/>
          </a:xfrm>
          <a:prstGeom prst="parallelogram">
            <a:avLst>
              <a:gd name="adj" fmla="val 7189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9BC9535-3041-6A1F-5939-3876C10CB583}"/>
              </a:ext>
            </a:extLst>
          </p:cNvPr>
          <p:cNvSpPr/>
          <p:nvPr/>
        </p:nvSpPr>
        <p:spPr>
          <a:xfrm>
            <a:off x="1412579" y="1200683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C4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8FCC2B7-7F1F-8B47-5223-9AFBE56F7DCC}"/>
              </a:ext>
            </a:extLst>
          </p:cNvPr>
          <p:cNvSpPr/>
          <p:nvPr/>
        </p:nvSpPr>
        <p:spPr>
          <a:xfrm>
            <a:off x="1332209" y="1663729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C3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96C5500-2D09-7ACA-9F89-7582A3A4C209}"/>
              </a:ext>
            </a:extLst>
          </p:cNvPr>
          <p:cNvSpPr/>
          <p:nvPr/>
        </p:nvSpPr>
        <p:spPr>
          <a:xfrm>
            <a:off x="1214938" y="2160937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A92781-EC69-A7E9-7577-C3BCC24CD0D3}"/>
              </a:ext>
            </a:extLst>
          </p:cNvPr>
          <p:cNvSpPr/>
          <p:nvPr/>
        </p:nvSpPr>
        <p:spPr>
          <a:xfrm>
            <a:off x="1515633" y="839608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C5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0F28EF5D-6018-CF89-0005-7BFF401500C7}"/>
              </a:ext>
            </a:extLst>
          </p:cNvPr>
          <p:cNvCxnSpPr>
            <a:cxnSpLocks/>
          </p:cNvCxnSpPr>
          <p:nvPr/>
        </p:nvCxnSpPr>
        <p:spPr>
          <a:xfrm flipH="1" flipV="1">
            <a:off x="1649917" y="1047388"/>
            <a:ext cx="13618" cy="22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070E3F41-103C-1919-73C9-80D93E5CC511}"/>
              </a:ext>
            </a:extLst>
          </p:cNvPr>
          <p:cNvSpPr/>
          <p:nvPr/>
        </p:nvSpPr>
        <p:spPr>
          <a:xfrm>
            <a:off x="2900957" y="1189133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P4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0DA5B50-ACAF-57BE-3A7B-E60394AA869F}"/>
              </a:ext>
            </a:extLst>
          </p:cNvPr>
          <p:cNvSpPr/>
          <p:nvPr/>
        </p:nvSpPr>
        <p:spPr>
          <a:xfrm>
            <a:off x="2828933" y="1656811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P3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95CF6D-B506-D0F2-D8CD-3D92C89E77A5}"/>
              </a:ext>
            </a:extLst>
          </p:cNvPr>
          <p:cNvSpPr/>
          <p:nvPr/>
        </p:nvSpPr>
        <p:spPr>
          <a:xfrm>
            <a:off x="2660480" y="2171846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平行四邊形 79">
            <a:extLst>
              <a:ext uri="{FF2B5EF4-FFF2-40B4-BE49-F238E27FC236}">
                <a16:creationId xmlns:a16="http://schemas.microsoft.com/office/drawing/2014/main" id="{D3C7ECD8-9EFC-7682-8518-6F252720EEA0}"/>
              </a:ext>
            </a:extLst>
          </p:cNvPr>
          <p:cNvSpPr/>
          <p:nvPr/>
        </p:nvSpPr>
        <p:spPr>
          <a:xfrm>
            <a:off x="2845321" y="806363"/>
            <a:ext cx="720474" cy="299088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61DCDC63-43C5-BE26-9B51-24A3AC112A72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flipV="1">
            <a:off x="2054797" y="955907"/>
            <a:ext cx="889066" cy="115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2FC2F4B3-BBF2-517E-0CA6-57E94B398D41}"/>
              </a:ext>
            </a:extLst>
          </p:cNvPr>
          <p:cNvSpPr/>
          <p:nvPr/>
        </p:nvSpPr>
        <p:spPr>
          <a:xfrm>
            <a:off x="3016260" y="811919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P5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74531192-9958-B609-6B95-392A16FE5C60}"/>
              </a:ext>
            </a:extLst>
          </p:cNvPr>
          <p:cNvCxnSpPr>
            <a:cxnSpLocks/>
          </p:cNvCxnSpPr>
          <p:nvPr/>
        </p:nvCxnSpPr>
        <p:spPr>
          <a:xfrm>
            <a:off x="3145022" y="1011873"/>
            <a:ext cx="0" cy="175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288E2327-558D-39D4-F4E6-CFF2A350CBFE}"/>
              </a:ext>
            </a:extLst>
          </p:cNvPr>
          <p:cNvCxnSpPr>
            <a:cxnSpLocks/>
          </p:cNvCxnSpPr>
          <p:nvPr/>
        </p:nvCxnSpPr>
        <p:spPr>
          <a:xfrm>
            <a:off x="3154543" y="1500035"/>
            <a:ext cx="0" cy="175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198D35C-B914-4069-B331-B1FC33D80F72}"/>
              </a:ext>
            </a:extLst>
          </p:cNvPr>
          <p:cNvCxnSpPr>
            <a:cxnSpLocks/>
          </p:cNvCxnSpPr>
          <p:nvPr/>
        </p:nvCxnSpPr>
        <p:spPr>
          <a:xfrm>
            <a:off x="3164064" y="1988197"/>
            <a:ext cx="0" cy="175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BE2B8603-6C4A-E19B-F7E4-48E02D2FF30E}"/>
              </a:ext>
            </a:extLst>
          </p:cNvPr>
          <p:cNvSpPr/>
          <p:nvPr/>
        </p:nvSpPr>
        <p:spPr>
          <a:xfrm>
            <a:off x="-7046" y="2259083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48x48x48 /2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6C23BC8-CD93-117A-278A-361386F7FD4B}"/>
              </a:ext>
            </a:extLst>
          </p:cNvPr>
          <p:cNvSpPr/>
          <p:nvPr/>
        </p:nvSpPr>
        <p:spPr>
          <a:xfrm>
            <a:off x="-4670" y="1754251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24x24x24 /4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E6625890-CDAB-AC00-863E-B9E5A4CA1A23}"/>
              </a:ext>
            </a:extLst>
          </p:cNvPr>
          <p:cNvSpPr/>
          <p:nvPr/>
        </p:nvSpPr>
        <p:spPr>
          <a:xfrm>
            <a:off x="-2294" y="1249419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12x12x12 /8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EE594439-AE89-B8EC-041F-17E133E9CCE6}"/>
              </a:ext>
            </a:extLst>
          </p:cNvPr>
          <p:cNvSpPr/>
          <p:nvPr/>
        </p:nvSpPr>
        <p:spPr>
          <a:xfrm>
            <a:off x="13791" y="838802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6x6x6 /16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8CDEFC09-4F72-EED2-3BBA-EEF9E3BC2264}"/>
              </a:ext>
            </a:extLst>
          </p:cNvPr>
          <p:cNvSpPr/>
          <p:nvPr/>
        </p:nvSpPr>
        <p:spPr>
          <a:xfrm>
            <a:off x="2475" y="2668660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96x96x96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5CF51ED-2AB3-3505-0DDB-16011D7AD8A8}"/>
              </a:ext>
            </a:extLst>
          </p:cNvPr>
          <p:cNvSpPr/>
          <p:nvPr/>
        </p:nvSpPr>
        <p:spPr>
          <a:xfrm>
            <a:off x="166191" y="419696"/>
            <a:ext cx="663351" cy="13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3264E4FB-D4C3-453A-1F63-5B762BD355E5}"/>
              </a:ext>
            </a:extLst>
          </p:cNvPr>
          <p:cNvSpPr txBox="1"/>
          <p:nvPr/>
        </p:nvSpPr>
        <p:spPr>
          <a:xfrm>
            <a:off x="2382850" y="2527818"/>
            <a:ext cx="278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Alan: </a:t>
            </a:r>
          </a:p>
          <a:p>
            <a:pPr marL="171450" indent="-171450">
              <a:buFontTx/>
              <a:buChar char="-"/>
            </a:pPr>
            <a:r>
              <a:rPr lang="en-US" altLang="zh-TW" sz="800" dirty="0"/>
              <a:t>Pyramid Level (L) </a:t>
            </a:r>
            <a:r>
              <a:rPr lang="zh-TW" altLang="en-US" sz="800" dirty="0"/>
              <a:t>越大，解析度越小，適合預測大物件</a:t>
            </a:r>
            <a:endParaRPr lang="en-US" altLang="zh-TW" sz="800" dirty="0"/>
          </a:p>
          <a:p>
            <a:pPr marL="171450" indent="-171450">
              <a:buFontTx/>
              <a:buChar char="-"/>
            </a:pPr>
            <a:r>
              <a:rPr lang="en-US" altLang="zh-TW" sz="800" dirty="0"/>
              <a:t>Pyramid Level (L) </a:t>
            </a:r>
            <a:r>
              <a:rPr lang="zh-TW" altLang="en-US" sz="800" dirty="0"/>
              <a:t>越小，解析度越高，適合預測小物件</a:t>
            </a:r>
            <a:endParaRPr lang="en-US" altLang="zh-TW" sz="800" dirty="0"/>
          </a:p>
          <a:p>
            <a:pPr marL="171450" indent="-171450">
              <a:buFontTx/>
              <a:buChar char="-"/>
            </a:pPr>
            <a:r>
              <a:rPr lang="zh-TW" altLang="en-US" sz="800" dirty="0"/>
              <a:t>分析：</a:t>
            </a:r>
            <a:r>
              <a:rPr lang="en-US" altLang="zh-TW" sz="800" dirty="0"/>
              <a:t>Nodule </a:t>
            </a:r>
            <a:r>
              <a:rPr lang="zh-TW" altLang="en-US" sz="800" dirty="0"/>
              <a:t>多為小物件，因此選用 </a:t>
            </a:r>
            <a:r>
              <a:rPr lang="en-US" altLang="zh-TW" sz="800" dirty="0"/>
              <a:t>P2-P4</a:t>
            </a:r>
            <a:r>
              <a:rPr lang="zh-TW" altLang="en-US" sz="800" dirty="0"/>
              <a:t>。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D9AA52A-6100-2229-8A9F-7DA46FCFC5C6}"/>
              </a:ext>
            </a:extLst>
          </p:cNvPr>
          <p:cNvSpPr txBox="1"/>
          <p:nvPr/>
        </p:nvSpPr>
        <p:spPr>
          <a:xfrm>
            <a:off x="8300927" y="1423257"/>
            <a:ext cx="41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x6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0" name="左大括弧 109">
            <a:extLst>
              <a:ext uri="{FF2B5EF4-FFF2-40B4-BE49-F238E27FC236}">
                <a16:creationId xmlns:a16="http://schemas.microsoft.com/office/drawing/2014/main" id="{030CDBA7-8E60-BF6E-040C-3520566AD140}"/>
              </a:ext>
            </a:extLst>
          </p:cNvPr>
          <p:cNvSpPr/>
          <p:nvPr/>
        </p:nvSpPr>
        <p:spPr>
          <a:xfrm rot="16382216">
            <a:off x="7402683" y="2239837"/>
            <a:ext cx="261462" cy="7029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3A08469F-312A-B8BC-87F8-ECB647AFFD92}"/>
              </a:ext>
            </a:extLst>
          </p:cNvPr>
          <p:cNvSpPr txBox="1"/>
          <p:nvPr/>
        </p:nvSpPr>
        <p:spPr>
          <a:xfrm>
            <a:off x="7241482" y="2650024"/>
            <a:ext cx="1167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0070C0"/>
                </a:solidFill>
              </a:rPr>
              <a:t>17</a:t>
            </a:r>
            <a:r>
              <a:rPr lang="zh-TW" altLang="en-US" sz="1100" dirty="0">
                <a:solidFill>
                  <a:srgbClr val="0070C0"/>
                </a:solidFill>
              </a:rPr>
              <a:t>個</a:t>
            </a:r>
            <a:r>
              <a:rPr lang="en-US" altLang="zh-TW" sz="1100" dirty="0">
                <a:solidFill>
                  <a:srgbClr val="0070C0"/>
                </a:solidFill>
              </a:rPr>
              <a:t>bin (0-16)</a:t>
            </a:r>
            <a:endParaRPr lang="zh-TW" altLang="en-US" sz="11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FECB040F-C49F-F6A4-D43E-CD6665472395}"/>
                  </a:ext>
                </a:extLst>
              </p:cNvPr>
              <p:cNvSpPr txBox="1"/>
              <p:nvPr/>
            </p:nvSpPr>
            <p:spPr>
              <a:xfrm>
                <a:off x="7126860" y="1849887"/>
                <a:ext cx="285750" cy="383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2E58C75-408C-F88E-4557-109E0265E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60" y="1849887"/>
                <a:ext cx="285750" cy="383888"/>
              </a:xfrm>
              <a:prstGeom prst="rect">
                <a:avLst/>
              </a:prstGeom>
              <a:blipFill>
                <a:blip r:embed="rId18"/>
                <a:stretch>
                  <a:fillRect t="-1587" r="-44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CFB9D140-F85B-2625-964B-63589178239D}"/>
              </a:ext>
            </a:extLst>
          </p:cNvPr>
          <p:cNvSpPr/>
          <p:nvPr/>
        </p:nvSpPr>
        <p:spPr>
          <a:xfrm>
            <a:off x="7743519" y="1956569"/>
            <a:ext cx="432789" cy="18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1813F58-81AB-65B5-F1BB-144F4A4C5ADB}"/>
                  </a:ext>
                </a:extLst>
              </p:cNvPr>
              <p:cNvSpPr txBox="1"/>
              <p:nvPr/>
            </p:nvSpPr>
            <p:spPr>
              <a:xfrm>
                <a:off x="7996591" y="1813772"/>
                <a:ext cx="285750" cy="399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AF6036E-FB53-A963-B46B-6E2800629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591" y="1813772"/>
                <a:ext cx="285750" cy="399405"/>
              </a:xfrm>
              <a:prstGeom prst="rect">
                <a:avLst/>
              </a:prstGeom>
              <a:blipFill>
                <a:blip r:embed="rId19"/>
                <a:stretch>
                  <a:fillRect t="-1538" r="-787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標題 1">
            <a:extLst>
              <a:ext uri="{FF2B5EF4-FFF2-40B4-BE49-F238E27FC236}">
                <a16:creationId xmlns:a16="http://schemas.microsoft.com/office/drawing/2014/main" id="{517C9114-47DB-A5FE-B604-E235ED0B99C4}"/>
              </a:ext>
            </a:extLst>
          </p:cNvPr>
          <p:cNvSpPr txBox="1">
            <a:spLocks/>
          </p:cNvSpPr>
          <p:nvPr/>
        </p:nvSpPr>
        <p:spPr>
          <a:xfrm>
            <a:off x="0" y="-156919"/>
            <a:ext cx="5509937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3.1.1 Framework of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215006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72CB5-FCB4-7B88-F4F5-30DDF22B8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D64DDDA-73CD-CEC0-8378-9682EB746941}"/>
                  </a:ext>
                </a:extLst>
              </p:cNvPr>
              <p:cNvSpPr txBox="1"/>
              <p:nvPr/>
            </p:nvSpPr>
            <p:spPr>
              <a:xfrm>
                <a:off x="0" y="3284113"/>
                <a:ext cx="9385004" cy="3582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Backbone: Feature extraction  using </a:t>
                </a:r>
                <a:r>
                  <a:rPr lang="en-US" altLang="zh-TW" sz="1100" dirty="0"/>
                  <a:t>ResNet50</a:t>
                </a:r>
                <a:endPara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Neck: Feature pyramid network (p2-p4)</a:t>
                </a:r>
              </a:p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Head: Comprises </a:t>
                </a: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distinct branches for each head (input p2-p4):</a:t>
                </a:r>
              </a:p>
              <a:p>
                <a:pPr marL="358775" lvl="1" indent="-182563"/>
                <a:r>
                  <a:rPr lang="en-US" altLang="zh-TW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&amp; </a:t>
                </a:r>
                <a:r>
                  <a:rPr lang="en-US" altLang="zh-TW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Branch 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050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cls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subnet): </a:t>
                </a:r>
                <a:r>
                  <a:rPr lang="en-US" altLang="zh-TW" sz="1050" dirty="0"/>
                  <a:t>Evaluate object category classification while incorporating location quality (</a:t>
                </a:r>
                <a:r>
                  <a:rPr lang="en-US" altLang="zh-TW" sz="1050" dirty="0" err="1"/>
                  <a:t>IoU</a:t>
                </a:r>
                <a:r>
                  <a:rPr lang="en-US" altLang="zh-TW" sz="1050" dirty="0"/>
                  <a:t> score).</a:t>
                </a:r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30225" lvl="2" indent="-171450">
                  <a:buFontTx/>
                  <a:buChar char="-"/>
                </a:pPr>
                <a:r>
                  <a:rPr lang="en-US" altLang="zh-TW" sz="1050" dirty="0"/>
                  <a:t>Classification &amp; </a:t>
                </a:r>
                <a:r>
                  <a:rPr lang="en-US" altLang="zh-TW" sz="1050" dirty="0" err="1"/>
                  <a:t>IoU</a:t>
                </a:r>
                <a:r>
                  <a:rPr lang="en-US" altLang="zh-TW" sz="1050" dirty="0"/>
                  <a:t> Joint Score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TW" sz="105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105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TW" sz="1050" i="1" dirty="0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̂"/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1050" dirty="0"/>
                  <a:t> is an 1-D (1(</a:t>
                </a:r>
                <a:r>
                  <a:rPr lang="en-US" altLang="zh-TW" sz="1050" dirty="0" err="1"/>
                  <a:t>fg</a:t>
                </a:r>
                <a:r>
                  <a:rPr lang="en-US" altLang="zh-TW" sz="1050" dirty="0"/>
                  <a:t>)/0(</a:t>
                </a:r>
                <a:r>
                  <a:rPr lang="en-US" altLang="zh-TW" sz="1050" dirty="0" err="1"/>
                  <a:t>bg</a:t>
                </a:r>
                <a:r>
                  <a:rPr lang="en-US" altLang="zh-TW" sz="1050" dirty="0"/>
                  <a:t>)) vector, where each dimension represents the likelihood of the point (x, y) belonging to a specific class, incorporating </a:t>
                </a:r>
                <a:r>
                  <a:rPr lang="en-US" altLang="zh-TW" sz="1050" dirty="0">
                    <a:solidFill>
                      <a:srgbClr val="0070C0"/>
                    </a:solidFill>
                  </a:rPr>
                  <a:t>both classification confidence </a:t>
                </a:r>
                <a:r>
                  <a:rPr lang="en-US" altLang="zh-TW" sz="1050" dirty="0"/>
                  <a:t>and </a:t>
                </a:r>
                <a:r>
                  <a:rPr lang="en-US" altLang="zh-TW" sz="1050" dirty="0">
                    <a:solidFill>
                      <a:srgbClr val="0070C0"/>
                    </a:solidFill>
                  </a:rPr>
                  <a:t>localization quality (</a:t>
                </a:r>
                <a:r>
                  <a:rPr lang="en-US" altLang="zh-TW" sz="1050" dirty="0" err="1">
                    <a:solidFill>
                      <a:srgbClr val="0070C0"/>
                    </a:solidFill>
                  </a:rPr>
                  <a:t>IoU</a:t>
                </a:r>
                <a:r>
                  <a:rPr lang="en-US" altLang="zh-TW" sz="1050" dirty="0">
                    <a:solidFill>
                      <a:srgbClr val="0070C0"/>
                    </a:solidFill>
                  </a:rPr>
                  <a:t> score)</a:t>
                </a:r>
              </a:p>
              <a:p>
                <a:pPr marL="358775" lvl="1" indent="-176213"/>
                <a:r>
                  <a:rPr lang="en-US" altLang="zh-TW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TW" alt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Branch 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(loc subnet):</a:t>
                </a:r>
                <a:r>
                  <a:rPr lang="zh-TW" altLang="en-US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4 direction </a:t>
                </a:r>
                <a:r>
                  <a:rPr lang="en-US" altLang="zh-TW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 (offset) to the boundaries of an object</a:t>
                </a:r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9263" lvl="1" indent="-90488">
                  <a:buFontTx/>
                  <a:buChar char="-"/>
                </a:pPr>
                <a:r>
                  <a:rPr lang="en-US" altLang="zh-TW" sz="1050" dirty="0"/>
                  <a:t> 4 </a:t>
                </a:r>
                <a:r>
                  <a:rPr lang="en-US" altLang="zh-TW" sz="1000" dirty="0"/>
                  <a:t>Coordinate distribution </a:t>
                </a:r>
                <a:r>
                  <a:rPr lang="en-US" altLang="zh-TW" sz="1000" i="0" dirty="0">
                    <a:latin typeface="+mj-lt"/>
                  </a:rPr>
                  <a:t>Map</a:t>
                </a:r>
                <a:r>
                  <a:rPr lang="en-US" altLang="zh-TW" sz="1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zh-TW" altLang="en-US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TW" sz="1000" b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font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bk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backward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nor/>
                      </m:rPr>
                      <a:rPr lang="zh-TW" altLang="en-US" sz="1000" dirty="0" smtClean="0"/>
                      <m:t>；</m:t>
                    </m:r>
                    <m:r>
                      <m:rPr>
                        <m:nor/>
                      </m:rPr>
                      <a:rPr lang="en-US" altLang="zh-TW" sz="1000" dirty="0"/>
                      <m:t> 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/>
                      <m:t>={</m:t>
                    </m:r>
                    <m:acc>
                      <m:accPr>
                        <m:chr m:val="̂"/>
                        <m:ctrlPr>
                          <a:rPr lang="zh-TW" altLang="en-US" sz="1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acc>
                    <m:r>
                      <m:rPr>
                        <m:nor/>
                      </m:rPr>
                      <a:rPr lang="en-US" altLang="zh-TW" sz="1000" dirty="0"/>
                      <m:t>}</m:t>
                    </m:r>
                  </m:oMath>
                </a14:m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714375" lvl="3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000" dirty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000" dirty="0"/>
                  <a:t> is a discrete probability distribution represented as an </a:t>
                </a:r>
                <a:r>
                  <a:rPr lang="en-US" altLang="zh-TW" sz="1000" dirty="0">
                    <a:solidFill>
                      <a:srgbClr val="00B0F0"/>
                    </a:solidFill>
                  </a:rPr>
                  <a:t>(17 (n+1)-D vector) </a:t>
                </a:r>
                <a:r>
                  <a:rPr lang="en-US" altLang="zh-TW" sz="1000" dirty="0"/>
                  <a:t>vector of the point (x, y, z) . Each element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corresponds to the predicted probability of the value falling within a specific bin, where the discretized range is defined as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=15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=16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1000" dirty="0"/>
                  <a:t>, given n(=16)</a:t>
                </a:r>
                <a:r>
                  <a:rPr lang="zh-TW" altLang="en-US" sz="1000" dirty="0"/>
                  <a:t> </a:t>
                </a:r>
                <a:r>
                  <a:rPr lang="en-US" altLang="zh-TW" sz="1000" dirty="0"/>
                  <a:t>and bin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</a:rPr>
                  <a:t>(=1).</a:t>
                </a:r>
              </a:p>
              <a:p>
                <a:pPr marL="450850" lvl="2" indent="-93663">
                  <a:buFontTx/>
                  <a:buChar char="-"/>
                </a:pPr>
                <a:r>
                  <a:rPr lang="en-US" altLang="zh-TW" sz="1000" dirty="0"/>
                  <a:t>4 Coordinate </a:t>
                </a:r>
                <a:r>
                  <a:rPr lang="en-US" altLang="zh-TW" sz="1000" i="0" dirty="0">
                    <a:latin typeface="+mj-lt"/>
                  </a:rPr>
                  <a:t>Map</a:t>
                </a:r>
                <a:r>
                  <a:rPr lang="en-US" altLang="zh-TW" sz="1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zh-TW" altLang="en-US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bk</m:t>
                    </m:r>
                    <m:r>
                      <m:rPr>
                        <m:nor/>
                      </m:rPr>
                      <a:rPr lang="zh-TW" altLang="en-US" sz="1000" dirty="0" smtClean="0"/>
                      <m:t>；</m:t>
                    </m:r>
                    <m:r>
                      <m:rPr>
                        <m:nor/>
                      </m:rPr>
                      <a:rPr lang="en-US" altLang="zh-TW" sz="1000" dirty="0"/>
                      <m:t> 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/>
                      <m:t>={</m:t>
                    </m:r>
                    <m:acc>
                      <m:accPr>
                        <m:chr m:val="̂"/>
                        <m:ctrlPr>
                          <a:rPr lang="zh-TW" altLang="en-US" sz="1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m:rPr>
                        <m:nor/>
                      </m:rPr>
                      <a:rPr lang="en-US" altLang="zh-TW" sz="1000" dirty="0"/>
                      <m:t>}</m:t>
                    </m:r>
                  </m:oMath>
                </a14:m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714375" lvl="3" indent="-177800">
                  <a:buFont typeface="PMingLiU" panose="02020500000000000000" pitchFamily="18" charset="-120"/>
                  <a:buChar char="。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altLang="zh-TW" sz="1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p>
                            </m:sSubSup>
                            <m:r>
                              <a:rPr lang="en-US" altLang="zh-TW" sz="1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e>
                    </m:nary>
                    <m:r>
                      <a:rPr lang="en-US" altLang="zh-TW" sz="10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1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dirty="0"/>
                  <a:t>: The k-direction distance of a bounding box to the location (</a:t>
                </a:r>
                <a:r>
                  <a:rPr lang="en-US" altLang="zh-TW" sz="1000" dirty="0" err="1"/>
                  <a:t>x,y,z</a:t>
                </a:r>
                <a:r>
                  <a:rPr lang="en-US" altLang="zh-TW" sz="1000" dirty="0"/>
                  <a:t>)</a:t>
                </a:r>
                <a:endParaRPr lang="en-US" altLang="zh-TW" sz="1050" u="sng" dirty="0">
                  <a:solidFill>
                    <a:schemeClr val="accent2"/>
                  </a:solidFill>
                </a:endParaRPr>
              </a:p>
              <a:p>
                <a:pPr marL="355600" indent="-174625">
                  <a:buFont typeface="+mj-lt"/>
                  <a:buAutoNum type="arabicParenR" startAt="3"/>
                </a:pP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Postprocess (input</a:t>
                </a:r>
                <a:r>
                  <a:rPr lang="en-US" altLang="zh-TW" sz="105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105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80975" indent="176213"/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:r>
                  <a:rPr lang="zh-TW" alt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/>
                      <m:t>={</m:t>
                    </m:r>
                    <m:acc>
                      <m:accPr>
                        <m:chr m:val="̂"/>
                        <m:ctrlPr>
                          <a:rPr lang="zh-TW" altLang="en-US" sz="1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}, 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sz="1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dirty="0"/>
                  <a:t>:The k-direction distance from a bounding box to the location (</a:t>
                </a:r>
                <a:r>
                  <a:rPr lang="en-US" altLang="zh-TW" sz="1000" dirty="0" err="1"/>
                  <a:t>x,y</a:t>
                </a:r>
                <a:r>
                  <a:rPr lang="en-US" altLang="zh-TW" sz="1000" dirty="0"/>
                  <a:t>), scaled by the stride of multiple specific pyramid levels </a:t>
                </a:r>
                <a14:m>
                  <m:oMath xmlns:m="http://schemas.openxmlformats.org/officeDocument/2006/math">
                    <m:r>
                      <a:rPr lang="en-US" altLang="zh-TW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1000" dirty="0"/>
                  <a:t>.</a:t>
                </a:r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55600" lvl="1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:r>
                  <a:rPr lang="pl-PL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 box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l-PL" altLang="zh-TW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𝑡𝑜𝑝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𝑙𝑒𝑓𝑡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pl-PL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𝑡𝑜𝑝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𝑙𝑒𝑓𝑡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𝑏𝑎𝑐𝑘𝑤𝑎𝑟𝑑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pl-PL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𝑡𝑜𝑝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𝑙𝑒𝑓𝑡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𝑏𝑎𝑐𝑘𝑤𝑎𝑟𝑑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sub>
                    </m:sSub>
                    <m:r>
                      <a:rPr lang="en-US" altLang="zh-TW" sz="1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l-PL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w, h,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d,</a:t>
                </a:r>
                <a:r>
                  <a:rPr lang="pl-PL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c)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(x</a:t>
                </a:r>
                <a:r>
                  <a:rPr lang="en-US" altLang="zh-TW" sz="1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y </a:t>
                </a:r>
                <a14:m>
                  <m:oMath xmlns:m="http://schemas.openxmlformats.org/officeDocument/2006/math">
                    <m: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TW" sz="1000" dirty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𝑏𝑘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TW" sz="1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355600" lvl="1"/>
                <a:r>
                  <a:rPr lang="en-US" altLang="zh-TW" sz="1000" dirty="0"/>
                  <a:t>(3) Perform NMS by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&amp; IoU Joint Score</a:t>
                </a:r>
                <a:r>
                  <a:rPr lang="zh-TW" altLang="en-US" sz="1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r>
                      <a:rPr lang="zh-TW" altLang="en-US" sz="1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dirty="0"/>
                  <a:t>as</a:t>
                </a:r>
                <a:r>
                  <a:rPr lang="zh-TW" altLang="en-US" sz="1000" dirty="0"/>
                  <a:t> </a:t>
                </a:r>
                <a:r>
                  <a:rPr lang="en-US" altLang="zh-TW" sz="1000" dirty="0"/>
                  <a:t>NMS</a:t>
                </a:r>
                <a:r>
                  <a:rPr lang="zh-TW" altLang="en-US" sz="1000" dirty="0"/>
                  <a:t> </a:t>
                </a:r>
                <a:r>
                  <a:rPr lang="en-US" altLang="zh-TW" sz="1000" dirty="0"/>
                  <a:t>score</a:t>
                </a:r>
              </a:p>
              <a:p>
                <a:pPr marL="179388" indent="357188"/>
                <a:r>
                  <a:rPr lang="en-US" altLang="zh-TW" sz="900" dirty="0"/>
                  <a:t>(3.1) Selecting 120 top-scoring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9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9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9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9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9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9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9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r>
                      <a:rPr lang="en-US" altLang="zh-TW" sz="9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900" dirty="0"/>
                  <a:t>anchor points in each pyramid level.</a:t>
                </a:r>
              </a:p>
              <a:p>
                <a:pPr marL="179388" indent="357188"/>
                <a:r>
                  <a:rPr lang="en-US" altLang="zh-TW" sz="900" dirty="0"/>
                  <a:t>(3.2) keep </a:t>
                </a:r>
                <a:r>
                  <a:rPr lang="en-US" altLang="zh-TW" sz="9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9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900" i="1">
                                <a:latin typeface="Cambria Math" panose="02040503050406030204" pitchFamily="18" charset="0"/>
                              </a:rPr>
                              <m:t>𝑙𝑖𝑗</m:t>
                            </m:r>
                          </m:sub>
                        </m:sSub>
                      </m:e>
                    </m:acc>
                    <m:r>
                      <a:rPr lang="en-US" altLang="zh-TW" sz="900" b="0" i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900" dirty="0">
                    <a:solidFill>
                      <a:srgbClr val="FF0000"/>
                    </a:solidFill>
                  </a:rPr>
                  <a:t> 0.05 (threshold)</a:t>
                </a:r>
              </a:p>
              <a:p>
                <a:pPr marL="179388" indent="357188"/>
                <a:r>
                  <a:rPr lang="en-US" altLang="zh-TW" sz="900" dirty="0"/>
                  <a:t>(3.3) non-maximum suppression with a </a:t>
                </a:r>
                <a:r>
                  <a:rPr lang="en-US" altLang="zh-TW" sz="900" dirty="0" err="1"/>
                  <a:t>iou</a:t>
                </a:r>
                <a:r>
                  <a:rPr lang="en-US" altLang="zh-TW" sz="900" dirty="0"/>
                  <a:t> </a:t>
                </a:r>
                <a:r>
                  <a:rPr lang="en-US" altLang="zh-TW" sz="900" dirty="0">
                    <a:solidFill>
                      <a:srgbClr val="FF0000"/>
                    </a:solidFill>
                  </a:rPr>
                  <a:t>threshold of 0.1</a:t>
                </a:r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D64DDDA-73CD-CEC0-8378-9682EB746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4113"/>
                <a:ext cx="9385004" cy="3582391"/>
              </a:xfrm>
              <a:prstGeom prst="rect">
                <a:avLst/>
              </a:prstGeom>
              <a:blipFill>
                <a:blip r:embed="rId3"/>
                <a:stretch>
                  <a:fillRect t="-170" r="-5130" b="-6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 descr="一張含有 文字, 圖表, 方案, 螢幕擷取畫面 的圖片&#10;&#10;自動產生的描述">
            <a:extLst>
              <a:ext uri="{FF2B5EF4-FFF2-40B4-BE49-F238E27FC236}">
                <a16:creationId xmlns:a16="http://schemas.microsoft.com/office/drawing/2014/main" id="{226C7AC9-C6EB-2914-C2C3-8E3D2E375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7" y="298576"/>
            <a:ext cx="8542866" cy="3042813"/>
          </a:xfrm>
          <a:prstGeom prst="rect">
            <a:avLst/>
          </a:prstGeom>
        </p:spPr>
      </p:pic>
      <p:grpSp>
        <p:nvGrpSpPr>
          <p:cNvPr id="66" name="群組 65">
            <a:extLst>
              <a:ext uri="{FF2B5EF4-FFF2-40B4-BE49-F238E27FC236}">
                <a16:creationId xmlns:a16="http://schemas.microsoft.com/office/drawing/2014/main" id="{1B770642-B583-65BE-16D5-2F576E7D2103}"/>
              </a:ext>
            </a:extLst>
          </p:cNvPr>
          <p:cNvGrpSpPr/>
          <p:nvPr/>
        </p:nvGrpSpPr>
        <p:grpSpPr>
          <a:xfrm>
            <a:off x="5046230" y="256763"/>
            <a:ext cx="3936903" cy="2747283"/>
            <a:chOff x="1999249" y="3687383"/>
            <a:chExt cx="3760413" cy="2980857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D111485-7CC0-44E2-FE63-603BC33BF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2014" b="19447"/>
            <a:stretch/>
          </p:blipFill>
          <p:spPr>
            <a:xfrm>
              <a:off x="2201333" y="3687383"/>
              <a:ext cx="3558329" cy="2980857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EBCD47D-2F21-C348-D714-47F3717102A4}"/>
                </a:ext>
              </a:extLst>
            </p:cNvPr>
            <p:cNvSpPr txBox="1"/>
            <p:nvPr/>
          </p:nvSpPr>
          <p:spPr>
            <a:xfrm>
              <a:off x="1999249" y="4908175"/>
              <a:ext cx="922867" cy="3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HxWxDx256</a:t>
              </a:r>
              <a:endParaRPr lang="zh-TW" altLang="en-US" sz="1200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06C2223-4DD1-D498-0751-BAE2111C6A17}"/>
                </a:ext>
              </a:extLst>
            </p:cNvPr>
            <p:cNvSpPr txBox="1"/>
            <p:nvPr/>
          </p:nvSpPr>
          <p:spPr>
            <a:xfrm>
              <a:off x="2813160" y="4913852"/>
              <a:ext cx="922867" cy="3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HxWxDx256</a:t>
              </a:r>
              <a:endParaRPr lang="zh-TW" altLang="en-US" sz="12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3AADEEC-CC67-DD8B-9DC8-27A5DB04AC06}"/>
                </a:ext>
              </a:extLst>
            </p:cNvPr>
            <p:cNvSpPr txBox="1"/>
            <p:nvPr/>
          </p:nvSpPr>
          <p:spPr>
            <a:xfrm>
              <a:off x="2662766" y="4423160"/>
              <a:ext cx="3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x4</a:t>
              </a:r>
              <a:endParaRPr lang="zh-TW" altLang="en-US" sz="1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0046983-C5B3-BCB3-69B0-6820913651AC}"/>
                </a:ext>
              </a:extLst>
            </p:cNvPr>
            <p:cNvSpPr txBox="1"/>
            <p:nvPr/>
          </p:nvSpPr>
          <p:spPr>
            <a:xfrm>
              <a:off x="3062423" y="4719213"/>
              <a:ext cx="1591733" cy="2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HxWxDx1c (1(</a:t>
              </a:r>
              <a:r>
                <a:rPr lang="en-US" altLang="zh-TW" sz="1050" dirty="0" err="1"/>
                <a:t>fg</a:t>
              </a:r>
              <a:r>
                <a:rPr lang="en-US" altLang="zh-TW" sz="1050" dirty="0"/>
                <a:t>)/0(</a:t>
              </a:r>
              <a:r>
                <a:rPr lang="en-US" altLang="zh-TW" sz="1050" dirty="0" err="1"/>
                <a:t>bg</a:t>
              </a:r>
              <a:r>
                <a:rPr lang="en-US" altLang="zh-TW" sz="1050" dirty="0"/>
                <a:t>))</a:t>
              </a:r>
              <a:endParaRPr lang="zh-TW" altLang="en-US" sz="105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239BA4B-776E-F50D-C54D-0DFEFA00FBA6}"/>
                </a:ext>
              </a:extLst>
            </p:cNvPr>
            <p:cNvSpPr txBox="1"/>
            <p:nvPr/>
          </p:nvSpPr>
          <p:spPr>
            <a:xfrm>
              <a:off x="2037977" y="6042065"/>
              <a:ext cx="922867" cy="3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HxWxDx256</a:t>
              </a:r>
              <a:endParaRPr lang="zh-TW" altLang="en-US" sz="12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0CA2648-79D6-5B12-CD8E-AE9B06B7D6E4}"/>
                </a:ext>
              </a:extLst>
            </p:cNvPr>
            <p:cNvSpPr txBox="1"/>
            <p:nvPr/>
          </p:nvSpPr>
          <p:spPr>
            <a:xfrm>
              <a:off x="2874828" y="6036916"/>
              <a:ext cx="922867" cy="3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HxWxDx256</a:t>
              </a:r>
              <a:endParaRPr lang="zh-TW" altLang="en-US" sz="12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14290FF3-61CE-6F6C-A3A0-FEC5FFF226AB}"/>
                </a:ext>
              </a:extLst>
            </p:cNvPr>
            <p:cNvSpPr txBox="1"/>
            <p:nvPr/>
          </p:nvSpPr>
          <p:spPr>
            <a:xfrm>
              <a:off x="2652182" y="5398519"/>
              <a:ext cx="3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x4</a:t>
              </a:r>
              <a:endParaRPr lang="zh-TW" altLang="en-US" sz="12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256EE406-BEB3-5AC2-61ED-5889CD9A867A}"/>
                </a:ext>
              </a:extLst>
            </p:cNvPr>
            <p:cNvSpPr txBox="1"/>
            <p:nvPr/>
          </p:nvSpPr>
          <p:spPr>
            <a:xfrm>
              <a:off x="2938606" y="5666683"/>
              <a:ext cx="1619666" cy="45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HxWxDx102c </a:t>
              </a:r>
            </a:p>
            <a:p>
              <a:r>
                <a:rPr lang="en-US" altLang="zh-TW" sz="1050" dirty="0"/>
                <a:t>(6 directions x 17 bins 102)</a:t>
              </a:r>
              <a:endParaRPr lang="zh-TW" altLang="en-US" sz="1050" dirty="0"/>
            </a:p>
          </p:txBody>
        </p: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2DAD09B-1E39-CD72-372F-5825510E1B52}"/>
              </a:ext>
            </a:extLst>
          </p:cNvPr>
          <p:cNvSpPr txBox="1"/>
          <p:nvPr/>
        </p:nvSpPr>
        <p:spPr>
          <a:xfrm>
            <a:off x="784114" y="267438"/>
            <a:ext cx="159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AutoNum type="arabicPeriod"/>
            </a:pPr>
            <a:r>
              <a:rPr lang="en-US" altLang="zh-TW" sz="1200" dirty="0"/>
              <a:t>Backbone: </a:t>
            </a:r>
          </a:p>
          <a:p>
            <a:r>
              <a:rPr lang="en-US" altLang="zh-TW" sz="1200" dirty="0"/>
              <a:t>Feature Extraction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200" dirty="0"/>
              <a:t>ResNet50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E9AA777-6D06-B737-86B2-8EB96C4719A8}"/>
              </a:ext>
            </a:extLst>
          </p:cNvPr>
          <p:cNvSpPr/>
          <p:nvPr/>
        </p:nvSpPr>
        <p:spPr>
          <a:xfrm>
            <a:off x="7075810" y="1701007"/>
            <a:ext cx="1512008" cy="9198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BF19A09-E904-91BA-5A74-057F8911E5EF}"/>
              </a:ext>
            </a:extLst>
          </p:cNvPr>
          <p:cNvSpPr txBox="1"/>
          <p:nvPr/>
        </p:nvSpPr>
        <p:spPr>
          <a:xfrm>
            <a:off x="4962798" y="807285"/>
            <a:ext cx="77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1) </a:t>
            </a:r>
            <a:r>
              <a:rPr lang="en-US" altLang="zh-TW" sz="1100" dirty="0" err="1"/>
              <a:t>cls</a:t>
            </a:r>
            <a:r>
              <a:rPr lang="en-US" altLang="zh-TW" sz="1100" dirty="0"/>
              <a:t> subnet</a:t>
            </a:r>
            <a:endParaRPr lang="zh-TW" altLang="en-US" sz="11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9BCD9E78-CEE2-2EFF-6938-4270BDEA19E7}"/>
              </a:ext>
            </a:extLst>
          </p:cNvPr>
          <p:cNvSpPr txBox="1"/>
          <p:nvPr/>
        </p:nvSpPr>
        <p:spPr>
          <a:xfrm>
            <a:off x="4951907" y="2100805"/>
            <a:ext cx="77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2) loc subnet</a:t>
            </a:r>
            <a:endParaRPr lang="zh-TW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F2D31F39-5941-7B28-953E-111E3A069EDA}"/>
                  </a:ext>
                </a:extLst>
              </p:cNvPr>
              <p:cNvSpPr txBox="1"/>
              <p:nvPr/>
            </p:nvSpPr>
            <p:spPr>
              <a:xfrm>
                <a:off x="6136874" y="848315"/>
                <a:ext cx="537633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F30E0932-6452-9642-05F2-FC64748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74" y="848315"/>
                <a:ext cx="537633" cy="376770"/>
              </a:xfrm>
              <a:prstGeom prst="rect">
                <a:avLst/>
              </a:prstGeom>
              <a:blipFill>
                <a:blip r:embed="rId6"/>
                <a:stretch>
                  <a:fillRect t="-1613" r="-2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字方塊 92">
            <a:extLst>
              <a:ext uri="{FF2B5EF4-FFF2-40B4-BE49-F238E27FC236}">
                <a16:creationId xmlns:a16="http://schemas.microsoft.com/office/drawing/2014/main" id="{20F7F310-19FB-E013-00D5-F30AB6777600}"/>
              </a:ext>
            </a:extLst>
          </p:cNvPr>
          <p:cNvSpPr txBox="1"/>
          <p:nvPr/>
        </p:nvSpPr>
        <p:spPr>
          <a:xfrm>
            <a:off x="3936744" y="5069023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 </a:t>
            </a:r>
            <a:r>
              <a:rPr lang="zh-TW" altLang="en-US" sz="900" dirty="0"/>
              <a:t>求</a:t>
            </a:r>
            <a:r>
              <a:rPr lang="en-US" altLang="zh-TW" sz="900" dirty="0"/>
              <a:t>distribution </a:t>
            </a:r>
            <a:r>
              <a:rPr lang="zh-TW" altLang="en-US" sz="900" dirty="0"/>
              <a:t>的期望值</a:t>
            </a:r>
            <a:r>
              <a:rPr lang="en-US" altLang="zh-TW" sz="900" dirty="0"/>
              <a:t>,</a:t>
            </a:r>
            <a:r>
              <a:rPr lang="zh-TW" altLang="en-US" sz="900" dirty="0"/>
              <a:t>將分布轉換成一個數值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E48CFC50-7E59-624A-B080-BDF110144B3F}"/>
                  </a:ext>
                </a:extLst>
              </p:cNvPr>
              <p:cNvSpPr txBox="1"/>
              <p:nvPr/>
            </p:nvSpPr>
            <p:spPr>
              <a:xfrm>
                <a:off x="6249620" y="1691997"/>
                <a:ext cx="285750" cy="383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BF894BAD-BC12-E992-11B9-8C198335B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20" y="1691997"/>
                <a:ext cx="285750" cy="383888"/>
              </a:xfrm>
              <a:prstGeom prst="rect">
                <a:avLst/>
              </a:prstGeom>
              <a:blipFill>
                <a:blip r:embed="rId7"/>
                <a:stretch>
                  <a:fillRect t="-1587" r="-17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>
            <a:extLst>
              <a:ext uri="{FF2B5EF4-FFF2-40B4-BE49-F238E27FC236}">
                <a16:creationId xmlns:a16="http://schemas.microsoft.com/office/drawing/2014/main" id="{C57A0ACA-A241-3AA5-BE49-23740DB8B93B}"/>
              </a:ext>
            </a:extLst>
          </p:cNvPr>
          <p:cNvSpPr txBox="1"/>
          <p:nvPr/>
        </p:nvSpPr>
        <p:spPr>
          <a:xfrm>
            <a:off x="5046230" y="3074685"/>
            <a:ext cx="3614523" cy="2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/>
              <a:t>Classification &amp;</a:t>
            </a:r>
            <a:r>
              <a:rPr lang="zh-TW" altLang="en-US" sz="900" dirty="0"/>
              <a:t> </a:t>
            </a:r>
            <a:r>
              <a:rPr lang="en-US" altLang="zh-TW" sz="900" dirty="0" err="1"/>
              <a:t>IoU</a:t>
            </a:r>
            <a:r>
              <a:rPr lang="en-US" altLang="zh-TW" sz="900" dirty="0"/>
              <a:t> Branch + Regression Branch  </a:t>
            </a:r>
            <a:endParaRPr lang="zh-TW" altLang="en-US" sz="9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1A3D79-44FD-78BF-80FB-DA24A47B8E65}"/>
              </a:ext>
            </a:extLst>
          </p:cNvPr>
          <p:cNvSpPr txBox="1"/>
          <p:nvPr/>
        </p:nvSpPr>
        <p:spPr>
          <a:xfrm>
            <a:off x="2591056" y="4539598"/>
            <a:ext cx="37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E6DC6B-B726-7506-3C07-16790D17E6FB}"/>
              </a:ext>
            </a:extLst>
          </p:cNvPr>
          <p:cNvSpPr txBox="1"/>
          <p:nvPr/>
        </p:nvSpPr>
        <p:spPr>
          <a:xfrm>
            <a:off x="2606500" y="3905123"/>
            <a:ext cx="37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CDBD058-65C4-031D-4A5B-7F6769C9CB8C}"/>
                  </a:ext>
                </a:extLst>
              </p:cNvPr>
              <p:cNvSpPr txBox="1"/>
              <p:nvPr/>
            </p:nvSpPr>
            <p:spPr>
              <a:xfrm>
                <a:off x="-45391" y="2950000"/>
                <a:ext cx="20626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00B0F0"/>
                    </a:solidFill>
                  </a:rPr>
                  <a:t>height x width x depth /</a:t>
                </a:r>
                <a14:m>
                  <m:oMath xmlns:m="http://schemas.openxmlformats.org/officeDocument/2006/math">
                    <m:r>
                      <a:rPr lang="en-US" altLang="zh-TW" sz="1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TW" altLang="en-US" sz="11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45B8404-B2B5-C8D5-E927-A11C6DEC7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91" y="2950000"/>
                <a:ext cx="2062631" cy="261610"/>
              </a:xfrm>
              <a:prstGeom prst="rect">
                <a:avLst/>
              </a:prstGeom>
              <a:blipFill>
                <a:blip r:embed="rId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立方體 38">
            <a:extLst>
              <a:ext uri="{FF2B5EF4-FFF2-40B4-BE49-F238E27FC236}">
                <a16:creationId xmlns:a16="http://schemas.microsoft.com/office/drawing/2014/main" id="{250905DA-CE30-67B8-AD25-DF9C062C2BC1}"/>
              </a:ext>
            </a:extLst>
          </p:cNvPr>
          <p:cNvSpPr/>
          <p:nvPr/>
        </p:nvSpPr>
        <p:spPr>
          <a:xfrm>
            <a:off x="8365168" y="1767340"/>
            <a:ext cx="204488" cy="642993"/>
          </a:xfrm>
          <a:prstGeom prst="cube">
            <a:avLst>
              <a:gd name="adj" fmla="val 78693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90BE1D0-025A-43E3-61A0-869F9A1A7129}"/>
              </a:ext>
            </a:extLst>
          </p:cNvPr>
          <p:cNvCxnSpPr/>
          <p:nvPr/>
        </p:nvCxnSpPr>
        <p:spPr>
          <a:xfrm flipV="1">
            <a:off x="7893844" y="2175882"/>
            <a:ext cx="454133" cy="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3C5871A-9A76-9CF2-86D2-213BB3D13B52}"/>
              </a:ext>
            </a:extLst>
          </p:cNvPr>
          <p:cNvSpPr txBox="1"/>
          <p:nvPr/>
        </p:nvSpPr>
        <p:spPr>
          <a:xfrm>
            <a:off x="7772256" y="2163000"/>
            <a:ext cx="71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integral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703E-488A-94C9-0869-E6EEA724F838}"/>
              </a:ext>
            </a:extLst>
          </p:cNvPr>
          <p:cNvSpPr txBox="1"/>
          <p:nvPr/>
        </p:nvSpPr>
        <p:spPr>
          <a:xfrm>
            <a:off x="1699447" y="5299855"/>
            <a:ext cx="71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integral</a:t>
            </a:r>
            <a:endParaRPr lang="zh-TW" altLang="en-US" sz="14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8B903D0-94BE-3DE9-83B0-7B7A144F90AE}"/>
              </a:ext>
            </a:extLst>
          </p:cNvPr>
          <p:cNvSpPr txBox="1"/>
          <p:nvPr/>
        </p:nvSpPr>
        <p:spPr>
          <a:xfrm>
            <a:off x="7652878" y="4117587"/>
            <a:ext cx="151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 </a:t>
            </a:r>
            <a:r>
              <a:rPr lang="zh-TW" altLang="en-US" sz="900" dirty="0"/>
              <a:t>以</a:t>
            </a:r>
            <a:r>
              <a:rPr lang="en-US" altLang="zh-TW" sz="900" dirty="0"/>
              <a:t>P4 </a:t>
            </a:r>
            <a:r>
              <a:rPr lang="zh-TW" altLang="en-US" sz="900" dirty="0"/>
              <a:t>當作輸入為例 </a:t>
            </a:r>
            <a:endParaRPr lang="en-US" altLang="zh-TW" sz="900" dirty="0"/>
          </a:p>
          <a:p>
            <a:r>
              <a:rPr lang="en-US" altLang="zh-TW" sz="900" dirty="0"/>
              <a:t>(x, y) = (0~7, 0~7)</a:t>
            </a:r>
            <a:endParaRPr lang="zh-TW" altLang="en-US" sz="9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84AA87-19B5-4978-697C-25B17648B544}"/>
              </a:ext>
            </a:extLst>
          </p:cNvPr>
          <p:cNvSpPr/>
          <p:nvPr/>
        </p:nvSpPr>
        <p:spPr>
          <a:xfrm>
            <a:off x="2385454" y="396056"/>
            <a:ext cx="1540483" cy="2716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平行四邊形 8">
            <a:extLst>
              <a:ext uri="{FF2B5EF4-FFF2-40B4-BE49-F238E27FC236}">
                <a16:creationId xmlns:a16="http://schemas.microsoft.com/office/drawing/2014/main" id="{6C4FDD38-C506-743C-B992-6BF677EFE935}"/>
              </a:ext>
            </a:extLst>
          </p:cNvPr>
          <p:cNvSpPr/>
          <p:nvPr/>
        </p:nvSpPr>
        <p:spPr>
          <a:xfrm>
            <a:off x="2411847" y="2140577"/>
            <a:ext cx="1506175" cy="399562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CF1EDB16-7AC0-3FE5-0D61-03DE1551B28F}"/>
              </a:ext>
            </a:extLst>
          </p:cNvPr>
          <p:cNvSpPr/>
          <p:nvPr/>
        </p:nvSpPr>
        <p:spPr>
          <a:xfrm>
            <a:off x="2568158" y="1618512"/>
            <a:ext cx="1232433" cy="430612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8958CA10-A2C7-95F4-A7C9-8F2DB218DCAC}"/>
              </a:ext>
            </a:extLst>
          </p:cNvPr>
          <p:cNvSpPr/>
          <p:nvPr/>
        </p:nvSpPr>
        <p:spPr>
          <a:xfrm>
            <a:off x="2673672" y="1173234"/>
            <a:ext cx="977789" cy="360725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CD51696-3385-A85A-E485-2DA64B65782C}"/>
              </a:ext>
            </a:extLst>
          </p:cNvPr>
          <p:cNvCxnSpPr>
            <a:cxnSpLocks/>
            <a:endCxn id="12" idx="5"/>
          </p:cNvCxnSpPr>
          <p:nvPr/>
        </p:nvCxnSpPr>
        <p:spPr>
          <a:xfrm flipV="1">
            <a:off x="2057024" y="1353597"/>
            <a:ext cx="735498" cy="101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2D96128-A3EF-80A4-C47B-A376F555E781}"/>
              </a:ext>
            </a:extLst>
          </p:cNvPr>
          <p:cNvCxnSpPr>
            <a:cxnSpLocks/>
            <a:endCxn id="11" idx="5"/>
          </p:cNvCxnSpPr>
          <p:nvPr/>
        </p:nvCxnSpPr>
        <p:spPr>
          <a:xfrm>
            <a:off x="2152977" y="1833818"/>
            <a:ext cx="5570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2A8A8D6-E01F-2B39-FD0D-32F745AB258C}"/>
              </a:ext>
            </a:extLst>
          </p:cNvPr>
          <p:cNvCxnSpPr>
            <a:cxnSpLocks/>
            <a:endCxn id="9" idx="5"/>
          </p:cNvCxnSpPr>
          <p:nvPr/>
        </p:nvCxnSpPr>
        <p:spPr>
          <a:xfrm>
            <a:off x="2156143" y="2339992"/>
            <a:ext cx="387350" cy="3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0A62F7A-C3D8-02A9-8265-1E82DE961311}"/>
              </a:ext>
            </a:extLst>
          </p:cNvPr>
          <p:cNvSpPr txBox="1"/>
          <p:nvPr/>
        </p:nvSpPr>
        <p:spPr>
          <a:xfrm>
            <a:off x="2312952" y="312249"/>
            <a:ext cx="1981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2. Neck:</a:t>
            </a:r>
          </a:p>
          <a:p>
            <a:r>
              <a:rPr lang="en-US" altLang="zh-TW" sz="1200" dirty="0"/>
              <a:t>Feature Pyramid Network </a:t>
            </a:r>
            <a:endParaRPr lang="zh-TW" altLang="en-US" sz="12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E2636C5-A868-AFCA-C25C-9331AC690CC1}"/>
              </a:ext>
            </a:extLst>
          </p:cNvPr>
          <p:cNvCxnSpPr>
            <a:cxnSpLocks/>
            <a:stCxn id="12" idx="2"/>
          </p:cNvCxnSpPr>
          <p:nvPr/>
        </p:nvCxnSpPr>
        <p:spPr>
          <a:xfrm flipV="1">
            <a:off x="3532611" y="1342422"/>
            <a:ext cx="564349" cy="1117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DEF1AFA-47A6-C9DA-130D-2AB2D91A68B5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3658715" y="1819982"/>
            <a:ext cx="417298" cy="1383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668009E-05B6-9867-72B8-75FB4EF62AB1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3786376" y="2339992"/>
            <a:ext cx="289637" cy="36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48766577-582F-B40E-A70E-BF11425763DE}"/>
              </a:ext>
            </a:extLst>
          </p:cNvPr>
          <p:cNvSpPr/>
          <p:nvPr/>
        </p:nvSpPr>
        <p:spPr>
          <a:xfrm>
            <a:off x="3921325" y="308349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ABFD38B-2591-0BCB-C2CF-0DC8A45671FF}"/>
              </a:ext>
            </a:extLst>
          </p:cNvPr>
          <p:cNvSpPr txBox="1"/>
          <p:nvPr/>
        </p:nvSpPr>
        <p:spPr>
          <a:xfrm>
            <a:off x="3936744" y="294365"/>
            <a:ext cx="2592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3. Head (Ex. input p4) </a:t>
            </a: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93AFACD9-AD2E-8CA1-EB58-4980CF1CD71A}"/>
              </a:ext>
            </a:extLst>
          </p:cNvPr>
          <p:cNvCxnSpPr>
            <a:cxnSpLocks/>
          </p:cNvCxnSpPr>
          <p:nvPr/>
        </p:nvCxnSpPr>
        <p:spPr>
          <a:xfrm>
            <a:off x="3943117" y="402263"/>
            <a:ext cx="29347" cy="2903254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平行四邊形 50">
            <a:extLst>
              <a:ext uri="{FF2B5EF4-FFF2-40B4-BE49-F238E27FC236}">
                <a16:creationId xmlns:a16="http://schemas.microsoft.com/office/drawing/2014/main" id="{6FBB158C-C478-0046-7FB7-951C2A374283}"/>
              </a:ext>
            </a:extLst>
          </p:cNvPr>
          <p:cNvSpPr/>
          <p:nvPr/>
        </p:nvSpPr>
        <p:spPr>
          <a:xfrm>
            <a:off x="1332209" y="830339"/>
            <a:ext cx="821156" cy="274201"/>
          </a:xfrm>
          <a:prstGeom prst="parallelogram">
            <a:avLst>
              <a:gd name="adj" fmla="val 7189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3A830E9-81F4-76D8-8ACC-B0A65EDD7D17}"/>
              </a:ext>
            </a:extLst>
          </p:cNvPr>
          <p:cNvSpPr/>
          <p:nvPr/>
        </p:nvSpPr>
        <p:spPr>
          <a:xfrm>
            <a:off x="1412579" y="1200683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C4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5B3963E-37B2-40F3-C607-ED36DF7BD37E}"/>
              </a:ext>
            </a:extLst>
          </p:cNvPr>
          <p:cNvSpPr/>
          <p:nvPr/>
        </p:nvSpPr>
        <p:spPr>
          <a:xfrm>
            <a:off x="1332209" y="1663729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C3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8B78AE5-5A4C-2AB7-1C8B-D1FEC55D15EB}"/>
              </a:ext>
            </a:extLst>
          </p:cNvPr>
          <p:cNvSpPr/>
          <p:nvPr/>
        </p:nvSpPr>
        <p:spPr>
          <a:xfrm>
            <a:off x="1214938" y="2160937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42250A6-F5E3-6D0B-C85B-FB3322137919}"/>
              </a:ext>
            </a:extLst>
          </p:cNvPr>
          <p:cNvSpPr/>
          <p:nvPr/>
        </p:nvSpPr>
        <p:spPr>
          <a:xfrm>
            <a:off x="1515633" y="839608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C5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426C406-279F-68E6-E2FB-EEE8D6FEC34C}"/>
              </a:ext>
            </a:extLst>
          </p:cNvPr>
          <p:cNvCxnSpPr>
            <a:cxnSpLocks/>
          </p:cNvCxnSpPr>
          <p:nvPr/>
        </p:nvCxnSpPr>
        <p:spPr>
          <a:xfrm flipH="1" flipV="1">
            <a:off x="1649917" y="1047388"/>
            <a:ext cx="13618" cy="22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7C2AAB68-06DB-6473-5DB1-C524206EFD6F}"/>
              </a:ext>
            </a:extLst>
          </p:cNvPr>
          <p:cNvSpPr/>
          <p:nvPr/>
        </p:nvSpPr>
        <p:spPr>
          <a:xfrm>
            <a:off x="2900957" y="1189133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P4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2D2EF41-3945-FF49-8EEE-DB7F68475F6F}"/>
              </a:ext>
            </a:extLst>
          </p:cNvPr>
          <p:cNvSpPr/>
          <p:nvPr/>
        </p:nvSpPr>
        <p:spPr>
          <a:xfrm>
            <a:off x="2828933" y="1656811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P3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0A9A777-E186-CE52-03ED-CE8FE713FBA7}"/>
              </a:ext>
            </a:extLst>
          </p:cNvPr>
          <p:cNvSpPr/>
          <p:nvPr/>
        </p:nvSpPr>
        <p:spPr>
          <a:xfrm>
            <a:off x="2660480" y="2171846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平行四邊形 79">
            <a:extLst>
              <a:ext uri="{FF2B5EF4-FFF2-40B4-BE49-F238E27FC236}">
                <a16:creationId xmlns:a16="http://schemas.microsoft.com/office/drawing/2014/main" id="{9B43EF50-298C-CEEB-F43D-A919260A63C3}"/>
              </a:ext>
            </a:extLst>
          </p:cNvPr>
          <p:cNvSpPr/>
          <p:nvPr/>
        </p:nvSpPr>
        <p:spPr>
          <a:xfrm>
            <a:off x="2845321" y="806363"/>
            <a:ext cx="720474" cy="299088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B38B68A-72A7-1BD5-60D0-D35E4B03AF7C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flipV="1">
            <a:off x="2054797" y="955907"/>
            <a:ext cx="889066" cy="115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0CA101C8-8DC6-5A8C-0CE6-8B2676387C04}"/>
              </a:ext>
            </a:extLst>
          </p:cNvPr>
          <p:cNvSpPr/>
          <p:nvPr/>
        </p:nvSpPr>
        <p:spPr>
          <a:xfrm>
            <a:off x="3016260" y="811919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P5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C0B47278-1481-F53F-7CC9-4F4E7FC701B7}"/>
              </a:ext>
            </a:extLst>
          </p:cNvPr>
          <p:cNvCxnSpPr>
            <a:cxnSpLocks/>
          </p:cNvCxnSpPr>
          <p:nvPr/>
        </p:nvCxnSpPr>
        <p:spPr>
          <a:xfrm>
            <a:off x="3145022" y="1011873"/>
            <a:ext cx="0" cy="175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1338CFC5-C16F-33AA-D2CA-A5B78DAA8612}"/>
              </a:ext>
            </a:extLst>
          </p:cNvPr>
          <p:cNvCxnSpPr>
            <a:cxnSpLocks/>
          </p:cNvCxnSpPr>
          <p:nvPr/>
        </p:nvCxnSpPr>
        <p:spPr>
          <a:xfrm>
            <a:off x="3154543" y="1500035"/>
            <a:ext cx="0" cy="175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0F23FC43-D895-0F6B-0B67-A9CDF65B56AE}"/>
              </a:ext>
            </a:extLst>
          </p:cNvPr>
          <p:cNvCxnSpPr>
            <a:cxnSpLocks/>
          </p:cNvCxnSpPr>
          <p:nvPr/>
        </p:nvCxnSpPr>
        <p:spPr>
          <a:xfrm>
            <a:off x="3164064" y="1988197"/>
            <a:ext cx="0" cy="175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B46229C7-F74B-73D3-B571-CDC0D16C442E}"/>
              </a:ext>
            </a:extLst>
          </p:cNvPr>
          <p:cNvSpPr/>
          <p:nvPr/>
        </p:nvSpPr>
        <p:spPr>
          <a:xfrm>
            <a:off x="-7046" y="2259083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48x48x48 /2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43FE9E7-DFAE-2AEE-2F43-D01EF58FAF73}"/>
              </a:ext>
            </a:extLst>
          </p:cNvPr>
          <p:cNvSpPr/>
          <p:nvPr/>
        </p:nvSpPr>
        <p:spPr>
          <a:xfrm>
            <a:off x="-4670" y="1754251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24x24x24 /4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F9100EED-89C1-8270-AB6F-79652D56FA28}"/>
              </a:ext>
            </a:extLst>
          </p:cNvPr>
          <p:cNvSpPr/>
          <p:nvPr/>
        </p:nvSpPr>
        <p:spPr>
          <a:xfrm>
            <a:off x="-2294" y="1249419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12x12x12 /8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E7F8DF9-66D9-E7F8-DE7B-9F2A4A4665BA}"/>
              </a:ext>
            </a:extLst>
          </p:cNvPr>
          <p:cNvSpPr/>
          <p:nvPr/>
        </p:nvSpPr>
        <p:spPr>
          <a:xfrm>
            <a:off x="13791" y="838802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6x6x6 /16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C2749A7-AEF8-C175-822B-61DCC30244BE}"/>
              </a:ext>
            </a:extLst>
          </p:cNvPr>
          <p:cNvSpPr/>
          <p:nvPr/>
        </p:nvSpPr>
        <p:spPr>
          <a:xfrm>
            <a:off x="2475" y="2668660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96x96x96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1D43422-2346-DFD5-8B75-BD1DA8518E9D}"/>
              </a:ext>
            </a:extLst>
          </p:cNvPr>
          <p:cNvSpPr/>
          <p:nvPr/>
        </p:nvSpPr>
        <p:spPr>
          <a:xfrm>
            <a:off x="166191" y="419696"/>
            <a:ext cx="663351" cy="13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B319E88F-E3C9-765D-9919-C191DCD79B55}"/>
              </a:ext>
            </a:extLst>
          </p:cNvPr>
          <p:cNvSpPr txBox="1"/>
          <p:nvPr/>
        </p:nvSpPr>
        <p:spPr>
          <a:xfrm>
            <a:off x="2382850" y="2527818"/>
            <a:ext cx="278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Alan: </a:t>
            </a:r>
          </a:p>
          <a:p>
            <a:pPr marL="171450" indent="-171450">
              <a:buFontTx/>
              <a:buChar char="-"/>
            </a:pPr>
            <a:r>
              <a:rPr lang="en-US" altLang="zh-TW" sz="800" dirty="0"/>
              <a:t>Pyramid Level (L) </a:t>
            </a:r>
            <a:r>
              <a:rPr lang="zh-TW" altLang="en-US" sz="800" dirty="0"/>
              <a:t>越大，解析度越小，適合預測大物件</a:t>
            </a:r>
            <a:endParaRPr lang="en-US" altLang="zh-TW" sz="800" dirty="0"/>
          </a:p>
          <a:p>
            <a:pPr marL="171450" indent="-171450">
              <a:buFontTx/>
              <a:buChar char="-"/>
            </a:pPr>
            <a:r>
              <a:rPr lang="en-US" altLang="zh-TW" sz="800" dirty="0"/>
              <a:t>Pyramid Level (L) </a:t>
            </a:r>
            <a:r>
              <a:rPr lang="zh-TW" altLang="en-US" sz="800" dirty="0"/>
              <a:t>越小，解析度越高，適合預測小物件</a:t>
            </a:r>
            <a:endParaRPr lang="en-US" altLang="zh-TW" sz="800" dirty="0"/>
          </a:p>
          <a:p>
            <a:pPr marL="171450" indent="-171450">
              <a:buFontTx/>
              <a:buChar char="-"/>
            </a:pPr>
            <a:r>
              <a:rPr lang="zh-TW" altLang="en-US" sz="800" dirty="0"/>
              <a:t>分析：</a:t>
            </a:r>
            <a:r>
              <a:rPr lang="en-US" altLang="zh-TW" sz="800" dirty="0"/>
              <a:t>Nodule </a:t>
            </a:r>
            <a:r>
              <a:rPr lang="zh-TW" altLang="en-US" sz="800" dirty="0"/>
              <a:t>多為小物件，因此選用 </a:t>
            </a:r>
            <a:r>
              <a:rPr lang="en-US" altLang="zh-TW" sz="800" dirty="0"/>
              <a:t>P2-P4</a:t>
            </a:r>
            <a:r>
              <a:rPr lang="zh-TW" altLang="en-US" sz="800" dirty="0"/>
              <a:t>。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B79EDE9-CC86-CDAB-3CBB-1A4961051E15}"/>
              </a:ext>
            </a:extLst>
          </p:cNvPr>
          <p:cNvSpPr txBox="1"/>
          <p:nvPr/>
        </p:nvSpPr>
        <p:spPr>
          <a:xfrm>
            <a:off x="8300927" y="1423257"/>
            <a:ext cx="41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x6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0" name="左大括弧 109">
            <a:extLst>
              <a:ext uri="{FF2B5EF4-FFF2-40B4-BE49-F238E27FC236}">
                <a16:creationId xmlns:a16="http://schemas.microsoft.com/office/drawing/2014/main" id="{129719A1-7E20-45E0-888D-815C1F9BF378}"/>
              </a:ext>
            </a:extLst>
          </p:cNvPr>
          <p:cNvSpPr/>
          <p:nvPr/>
        </p:nvSpPr>
        <p:spPr>
          <a:xfrm rot="16382216">
            <a:off x="7402683" y="2239837"/>
            <a:ext cx="261462" cy="7029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6DEAC8ED-8BF9-81A7-8955-599CD18FE2EE}"/>
              </a:ext>
            </a:extLst>
          </p:cNvPr>
          <p:cNvSpPr txBox="1"/>
          <p:nvPr/>
        </p:nvSpPr>
        <p:spPr>
          <a:xfrm>
            <a:off x="7241482" y="2650024"/>
            <a:ext cx="1167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0070C0"/>
                </a:solidFill>
              </a:rPr>
              <a:t>17</a:t>
            </a:r>
            <a:r>
              <a:rPr lang="zh-TW" altLang="en-US" sz="1100" dirty="0">
                <a:solidFill>
                  <a:srgbClr val="0070C0"/>
                </a:solidFill>
              </a:rPr>
              <a:t>個</a:t>
            </a:r>
            <a:r>
              <a:rPr lang="en-US" altLang="zh-TW" sz="1100" dirty="0">
                <a:solidFill>
                  <a:srgbClr val="0070C0"/>
                </a:solidFill>
              </a:rPr>
              <a:t>bin (0-16)</a:t>
            </a:r>
            <a:endParaRPr lang="zh-TW" altLang="en-US" sz="11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2FB02493-30C0-D292-019A-4A506D55A2F9}"/>
                  </a:ext>
                </a:extLst>
              </p:cNvPr>
              <p:cNvSpPr txBox="1"/>
              <p:nvPr/>
            </p:nvSpPr>
            <p:spPr>
              <a:xfrm>
                <a:off x="7126860" y="1849887"/>
                <a:ext cx="285750" cy="383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2E58C75-408C-F88E-4557-109E0265E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60" y="1849887"/>
                <a:ext cx="285750" cy="383888"/>
              </a:xfrm>
              <a:prstGeom prst="rect">
                <a:avLst/>
              </a:prstGeom>
              <a:blipFill>
                <a:blip r:embed="rId18"/>
                <a:stretch>
                  <a:fillRect t="-1587" r="-44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8C67EE79-9789-B65C-2FBC-8DCE7B60522E}"/>
              </a:ext>
            </a:extLst>
          </p:cNvPr>
          <p:cNvSpPr/>
          <p:nvPr/>
        </p:nvSpPr>
        <p:spPr>
          <a:xfrm>
            <a:off x="7743519" y="1956569"/>
            <a:ext cx="432789" cy="18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49FC9A1-0401-7291-B9D8-4FA467346B06}"/>
                  </a:ext>
                </a:extLst>
              </p:cNvPr>
              <p:cNvSpPr txBox="1"/>
              <p:nvPr/>
            </p:nvSpPr>
            <p:spPr>
              <a:xfrm>
                <a:off x="7996591" y="1813772"/>
                <a:ext cx="285750" cy="399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AF6036E-FB53-A963-B46B-6E2800629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591" y="1813772"/>
                <a:ext cx="285750" cy="399405"/>
              </a:xfrm>
              <a:prstGeom prst="rect">
                <a:avLst/>
              </a:prstGeom>
              <a:blipFill>
                <a:blip r:embed="rId19"/>
                <a:stretch>
                  <a:fillRect t="-1538" r="-787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標題 1">
            <a:extLst>
              <a:ext uri="{FF2B5EF4-FFF2-40B4-BE49-F238E27FC236}">
                <a16:creationId xmlns:a16="http://schemas.microsoft.com/office/drawing/2014/main" id="{569EDB97-B177-9450-E9CB-ABF1A35D9541}"/>
              </a:ext>
            </a:extLst>
          </p:cNvPr>
          <p:cNvSpPr txBox="1">
            <a:spLocks/>
          </p:cNvSpPr>
          <p:nvPr/>
        </p:nvSpPr>
        <p:spPr>
          <a:xfrm>
            <a:off x="0" y="-156919"/>
            <a:ext cx="5509937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3.1.2 Framework of Inference Process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F2ED1B0-B59E-A1E1-A094-924DD9EE11E8}"/>
              </a:ext>
            </a:extLst>
          </p:cNvPr>
          <p:cNvSpPr txBox="1"/>
          <p:nvPr/>
        </p:nvSpPr>
        <p:spPr>
          <a:xfrm>
            <a:off x="6156015" y="3317662"/>
            <a:ext cx="2336148" cy="276999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3) Postprocess using NMS</a:t>
            </a:r>
          </a:p>
        </p:txBody>
      </p:sp>
      <p:sp>
        <p:nvSpPr>
          <p:cNvPr id="6" name="立方體 5">
            <a:extLst>
              <a:ext uri="{FF2B5EF4-FFF2-40B4-BE49-F238E27FC236}">
                <a16:creationId xmlns:a16="http://schemas.microsoft.com/office/drawing/2014/main" id="{C8F73329-E406-9C0F-B2E0-A781F58811E6}"/>
              </a:ext>
            </a:extLst>
          </p:cNvPr>
          <p:cNvSpPr/>
          <p:nvPr/>
        </p:nvSpPr>
        <p:spPr>
          <a:xfrm>
            <a:off x="8653030" y="3347785"/>
            <a:ext cx="180355" cy="652716"/>
          </a:xfrm>
          <a:prstGeom prst="cube">
            <a:avLst>
              <a:gd name="adj" fmla="val 78693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C00EC23-B8E4-CBDC-8CFF-A10A5FA71261}"/>
                  </a:ext>
                </a:extLst>
              </p:cNvPr>
              <p:cNvSpPr txBox="1"/>
              <p:nvPr/>
            </p:nvSpPr>
            <p:spPr>
              <a:xfrm>
                <a:off x="8266879" y="3343440"/>
                <a:ext cx="285750" cy="399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C00EC23-B8E4-CBDC-8CFF-A10A5FA7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879" y="3343440"/>
                <a:ext cx="285750" cy="399405"/>
              </a:xfrm>
              <a:prstGeom prst="rect">
                <a:avLst/>
              </a:prstGeom>
              <a:blipFill>
                <a:blip r:embed="rId20"/>
                <a:stretch>
                  <a:fillRect t="-1515" r="-617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7B7AF9D-5A27-52F9-823C-0488E4F9347C}"/>
                  </a:ext>
                </a:extLst>
              </p:cNvPr>
              <p:cNvSpPr txBox="1"/>
              <p:nvPr/>
            </p:nvSpPr>
            <p:spPr>
              <a:xfrm>
                <a:off x="8547635" y="3659599"/>
                <a:ext cx="710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* </a:t>
                </a:r>
                <a14:m>
                  <m:oMath xmlns:m="http://schemas.openxmlformats.org/officeDocument/2006/math">
                    <m:r>
                      <a:rPr lang="en-US" altLang="zh-TW" sz="1050" i="1" dirty="0" smtClean="0">
                        <a:latin typeface="Cambria Math" panose="020405030504060302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7B7AF9D-5A27-52F9-823C-0488E4F93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635" y="3659599"/>
                <a:ext cx="710700" cy="253916"/>
              </a:xfrm>
              <a:prstGeom prst="rect">
                <a:avLst/>
              </a:prstGeom>
              <a:blipFill>
                <a:blip r:embed="rId2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A6F117B5-B82A-DDBC-D61A-16C5A28B374A}"/>
              </a:ext>
            </a:extLst>
          </p:cNvPr>
          <p:cNvSpPr/>
          <p:nvPr/>
        </p:nvSpPr>
        <p:spPr>
          <a:xfrm>
            <a:off x="6502399" y="3331705"/>
            <a:ext cx="2585538" cy="54561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9D1D86-A984-1592-CF2F-B80E005B4EB8}"/>
              </a:ext>
            </a:extLst>
          </p:cNvPr>
          <p:cNvSpPr txBox="1"/>
          <p:nvPr/>
        </p:nvSpPr>
        <p:spPr>
          <a:xfrm>
            <a:off x="8752942" y="3283574"/>
            <a:ext cx="41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x6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A9548B9F-1D19-46E6-89C8-146708AA99FE}"/>
              </a:ext>
            </a:extLst>
          </p:cNvPr>
          <p:cNvCxnSpPr>
            <a:stCxn id="39" idx="5"/>
          </p:cNvCxnSpPr>
          <p:nvPr/>
        </p:nvCxnSpPr>
        <p:spPr>
          <a:xfrm>
            <a:off x="8569656" y="2008378"/>
            <a:ext cx="263729" cy="13394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53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D4AB1-3455-00E6-A9BF-3DF80528B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8B0B63DE-F1E8-36AA-BB5B-D4C221D5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133"/>
            <a:ext cx="9144000" cy="396894"/>
          </a:xfrm>
        </p:spPr>
        <p:txBody>
          <a:bodyPr>
            <a:noAutofit/>
          </a:bodyPr>
          <a:lstStyle/>
          <a:p>
            <a:pPr defTabSz="538163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3.1.3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1C3C301-BEC0-612B-AF31-D204C6A144F9}"/>
                  </a:ext>
                </a:extLst>
              </p:cNvPr>
              <p:cNvSpPr/>
              <p:nvPr/>
            </p:nvSpPr>
            <p:spPr>
              <a:xfrm>
                <a:off x="91439" y="503027"/>
                <a:ext cx="8893535" cy="457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𝐶𝑡𝑟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e>
                    </m:nary>
                    <m:r>
                      <a:rPr lang="en-US" altLang="zh-TW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TW" sz="1400" i="1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(=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TW" sz="1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𝑟𝑒𝑔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(=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TW" sz="1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1C3C301-BEC0-612B-AF31-D204C6A14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" y="503027"/>
                <a:ext cx="8893535" cy="457305"/>
              </a:xfrm>
              <a:prstGeom prst="rect">
                <a:avLst/>
              </a:prstGeom>
              <a:blipFill>
                <a:blip r:embed="rId2"/>
                <a:stretch>
                  <a:fillRect l="-206" t="-58667" b="-8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大括弧 2">
            <a:extLst>
              <a:ext uri="{FF2B5EF4-FFF2-40B4-BE49-F238E27FC236}">
                <a16:creationId xmlns:a16="http://schemas.microsoft.com/office/drawing/2014/main" id="{28C6DFCF-3EE9-67BE-C479-4794EB33ACD7}"/>
              </a:ext>
            </a:extLst>
          </p:cNvPr>
          <p:cNvSpPr/>
          <p:nvPr/>
        </p:nvSpPr>
        <p:spPr>
          <a:xfrm rot="16200000" flipH="1">
            <a:off x="2557315" y="197373"/>
            <a:ext cx="307778" cy="638235"/>
          </a:xfrm>
          <a:prstGeom prst="leftBrace">
            <a:avLst>
              <a:gd name="adj1" fmla="val 8333"/>
              <a:gd name="adj2" fmla="val 83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大括弧 5">
            <a:extLst>
              <a:ext uri="{FF2B5EF4-FFF2-40B4-BE49-F238E27FC236}">
                <a16:creationId xmlns:a16="http://schemas.microsoft.com/office/drawing/2014/main" id="{3F191DED-3853-3249-3E12-640C6E82E749}"/>
              </a:ext>
            </a:extLst>
          </p:cNvPr>
          <p:cNvSpPr/>
          <p:nvPr/>
        </p:nvSpPr>
        <p:spPr>
          <a:xfrm rot="16200000" flipH="1">
            <a:off x="5981196" y="-839139"/>
            <a:ext cx="285362" cy="2711257"/>
          </a:xfrm>
          <a:prstGeom prst="leftBrace">
            <a:avLst>
              <a:gd name="adj1" fmla="val 8333"/>
              <a:gd name="adj2" fmla="val 497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F0DA22-DB34-A7B1-FB21-02190BA2395C}"/>
              </a:ext>
            </a:extLst>
          </p:cNvPr>
          <p:cNvSpPr/>
          <p:nvPr/>
        </p:nvSpPr>
        <p:spPr>
          <a:xfrm>
            <a:off x="2551112" y="104058"/>
            <a:ext cx="2884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9875" lvl="1"/>
            <a:r>
              <a:rPr lang="en-US" altLang="zh-TW" sz="1400" b="1" dirty="0">
                <a:latin typeface="Cambria Math" panose="02040503050406030204" pitchFamily="18" charset="0"/>
                <a:cs typeface="Times New Roman" panose="02020603050405020304" pitchFamily="18" charset="0"/>
              </a:rPr>
              <a:t>Classification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IoU Joint Score</a:t>
            </a:r>
            <a:endParaRPr lang="en-US" altLang="zh-TW" sz="1400" b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1E9ECE-FBFF-6F30-B94A-38751A21E0CF}"/>
              </a:ext>
            </a:extLst>
          </p:cNvPr>
          <p:cNvSpPr/>
          <p:nvPr/>
        </p:nvSpPr>
        <p:spPr>
          <a:xfrm>
            <a:off x="5841239" y="75474"/>
            <a:ext cx="1815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latin typeface="Cambria Math" panose="02040503050406030204" pitchFamily="18" charset="0"/>
                <a:cs typeface="Times New Roman" panose="02020603050405020304" pitchFamily="18" charset="0"/>
              </a:rPr>
              <a:t>Bounding Regression </a:t>
            </a:r>
            <a:endParaRPr lang="zh-TW" altLang="en-US" sz="1400" b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21D00B6-7EE7-72F6-4740-0EEB85781A30}"/>
                  </a:ext>
                </a:extLst>
              </p:cNvPr>
              <p:cNvSpPr txBox="1"/>
              <p:nvPr/>
            </p:nvSpPr>
            <p:spPr>
              <a:xfrm>
                <a:off x="0" y="865548"/>
                <a:ext cx="9285826" cy="1933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7188" indent="-271463">
                  <a:buFont typeface="+mj-lt"/>
                  <a:buAutoNum type="arabicPeriod"/>
                </a:pPr>
                <a:r>
                  <a:rPr lang="zh-TW" altLang="en-US" sz="1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4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4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Quality Focal Loss (QFL):</a:t>
                </a:r>
              </a:p>
              <a:p>
                <a:pPr marL="182563" indent="-182563">
                  <a:buFont typeface="+mj-lt"/>
                  <a:buAutoNum type="arabicPeriod"/>
                </a:pPr>
                <a:endParaRPr lang="en-US" altLang="zh-TW" sz="14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41338" indent="-187325">
                  <a:buAutoNum type="arabicParenR"/>
                </a:pPr>
                <a:r>
                  <a:rPr lang="zh-TW" altLang="en-US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TW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TW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p>
                    </m:sSup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altLang="zh-TW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scaling factor, automatically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down-weights the contribution of easy examples </a:t>
                </a:r>
                <a:r>
                  <a:rPr lang="en-US" altLang="zh-TW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during training and rapidly focuses the model on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hard example</a:t>
                </a:r>
                <a:r>
                  <a:rPr lang="en-US" altLang="zh-TW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US" altLang="zh-TW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28650" indent="-92075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zh-TW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IoU score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 the predicted bounding box and its corresponding ground-truth bounding box </a:t>
                </a:r>
                <a:r>
                  <a:rPr lang="en-US" altLang="zh-TW" sz="12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during training. </a:t>
                </a:r>
              </a:p>
              <a:p>
                <a:pPr marL="625475" lvl="1" indent="-85725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denotes the estimated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probability for nodule</a:t>
                </a:r>
                <a:r>
                  <a:rPr lang="en-US" altLang="zh-TW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625475" lvl="1" indent="-85725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TW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the tunable focusing parameter, decide down-weight degree.</a:t>
                </a:r>
              </a:p>
              <a:p>
                <a:pPr marL="541338" lvl="1" indent="-187325"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altLang="zh-TW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</m:t>
                    </m:r>
                    <m:d>
                      <m:d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func>
                      <m:func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func>
                    <m:r>
                      <a:rPr lang="en-US" altLang="zh-TW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ylog</m:t>
                    </m:r>
                    <m:r>
                      <a:rPr lang="en-US" altLang="zh-TW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TW" sz="12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zh-TW" altLang="en-US" sz="12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12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binary cross entropy.</a:t>
                </a: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21D00B6-7EE7-72F6-4740-0EEB85781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5548"/>
                <a:ext cx="9285826" cy="1933158"/>
              </a:xfrm>
              <a:prstGeom prst="rect">
                <a:avLst/>
              </a:prstGeom>
              <a:blipFill>
                <a:blip r:embed="rId3"/>
                <a:stretch>
                  <a:fillRect t="-946" b="-15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>
            <a:extLst>
              <a:ext uri="{FF2B5EF4-FFF2-40B4-BE49-F238E27FC236}">
                <a16:creationId xmlns:a16="http://schemas.microsoft.com/office/drawing/2014/main" id="{D0C43544-C67C-B451-ED43-9AA741AEF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12" y="1262993"/>
            <a:ext cx="4119927" cy="255669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E9BBB63B-D7BA-3E80-C59B-1F646E485C15}"/>
              </a:ext>
            </a:extLst>
          </p:cNvPr>
          <p:cNvGrpSpPr/>
          <p:nvPr/>
        </p:nvGrpSpPr>
        <p:grpSpPr>
          <a:xfrm>
            <a:off x="2897083" y="2786802"/>
            <a:ext cx="2583164" cy="2022421"/>
            <a:chOff x="4407361" y="4295882"/>
            <a:chExt cx="4037964" cy="2703444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09CE9F9-5B0F-FE80-8B7E-653E626BD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75" t="10245" r="5351" b="9988"/>
            <a:stretch/>
          </p:blipFill>
          <p:spPr>
            <a:xfrm>
              <a:off x="4407361" y="4295882"/>
              <a:ext cx="3832529" cy="2703444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8E548D8-C190-23B9-48D9-178E67D3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0477" y="5450765"/>
              <a:ext cx="3924848" cy="26673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9A4FFE7-55A2-A413-138A-7AC102862E93}"/>
                  </a:ext>
                </a:extLst>
              </p:cNvPr>
              <p:cNvSpPr txBox="1"/>
              <p:nvPr/>
            </p:nvSpPr>
            <p:spPr>
              <a:xfrm>
                <a:off x="5256880" y="2786802"/>
                <a:ext cx="232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Alan: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TW" altLang="en-US" sz="1200" dirty="0"/>
                  <a:t>值越大對於</a:t>
                </a:r>
                <a:r>
                  <a:rPr lang="en-US" altLang="zh-TW" sz="1200" dirty="0"/>
                  <a:t>outliner</a:t>
                </a:r>
                <a:r>
                  <a:rPr lang="zh-TW" altLang="en-US" sz="1200" dirty="0"/>
                  <a:t> 越不敏感。</a:t>
                </a: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9A4FFE7-55A2-A413-138A-7AC102862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880" y="2786802"/>
                <a:ext cx="2326778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A30E7E11-E8B6-C691-4772-37CAB3737342}"/>
              </a:ext>
            </a:extLst>
          </p:cNvPr>
          <p:cNvSpPr/>
          <p:nvPr/>
        </p:nvSpPr>
        <p:spPr>
          <a:xfrm>
            <a:off x="1440106" y="1256022"/>
            <a:ext cx="645870" cy="271785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BA4624E-270C-4256-FB89-D4E668166144}"/>
              </a:ext>
            </a:extLst>
          </p:cNvPr>
          <p:cNvSpPr/>
          <p:nvPr/>
        </p:nvSpPr>
        <p:spPr>
          <a:xfrm>
            <a:off x="2085977" y="1270756"/>
            <a:ext cx="2364580" cy="289359"/>
          </a:xfrm>
          <a:prstGeom prst="rect">
            <a:avLst/>
          </a:prstGeom>
          <a:noFill/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25246B3-06E6-8F6C-FA35-CF0F9F9906DB}"/>
              </a:ext>
            </a:extLst>
          </p:cNvPr>
          <p:cNvSpPr txBox="1"/>
          <p:nvPr/>
        </p:nvSpPr>
        <p:spPr>
          <a:xfrm>
            <a:off x="5435171" y="4374886"/>
            <a:ext cx="12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Fig. (a)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7A50B22-24C0-4AFB-905C-2F350C658594}"/>
              </a:ext>
            </a:extLst>
          </p:cNvPr>
          <p:cNvSpPr txBox="1"/>
          <p:nvPr/>
        </p:nvSpPr>
        <p:spPr>
          <a:xfrm>
            <a:off x="2668023" y="892642"/>
            <a:ext cx="33363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Input: (Classification </a:t>
            </a:r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IoU Joint Score</a:t>
            </a:r>
            <a:r>
              <a:rPr lang="en-US" altLang="zh-TW" sz="1200" b="1" dirty="0"/>
              <a:t> Map </a:t>
            </a:r>
            <a:r>
              <a:rPr lang="en-US" altLang="zh-TW" sz="1200" b="1" i="1" dirty="0"/>
              <a:t>P’</a:t>
            </a:r>
            <a:r>
              <a:rPr lang="en-US" altLang="zh-TW" sz="1200" b="1" dirty="0"/>
              <a:t>)</a:t>
            </a:r>
            <a:endParaRPr lang="zh-TW" altLang="en-US" sz="1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6613D33-C964-7D26-5C39-014C9CE323CE}"/>
              </a:ext>
            </a:extLst>
          </p:cNvPr>
          <p:cNvSpPr txBox="1"/>
          <p:nvPr/>
        </p:nvSpPr>
        <p:spPr>
          <a:xfrm>
            <a:off x="985620" y="1013335"/>
            <a:ext cx="1397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1) Scaling factor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7CE4611-D98E-DEA4-C849-CC9E4A4A9A2F}"/>
              </a:ext>
            </a:extLst>
          </p:cNvPr>
          <p:cNvSpPr txBox="1"/>
          <p:nvPr/>
        </p:nvSpPr>
        <p:spPr>
          <a:xfrm>
            <a:off x="2019512" y="1010082"/>
            <a:ext cx="1873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50"/>
                </a:solidFill>
              </a:rPr>
              <a:t>2) Binary Cross entropy</a:t>
            </a:r>
            <a:endParaRPr lang="zh-TW" altLang="en-US" sz="1200" dirty="0">
              <a:solidFill>
                <a:srgbClr val="00B05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65DD524-6F1F-603F-11A8-356874EC59DA}"/>
              </a:ext>
            </a:extLst>
          </p:cNvPr>
          <p:cNvSpPr txBox="1"/>
          <p:nvPr/>
        </p:nvSpPr>
        <p:spPr>
          <a:xfrm>
            <a:off x="3492799" y="1703211"/>
            <a:ext cx="2143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indent="-357188"/>
            <a:r>
              <a:rPr lang="en-US" altLang="zh-TW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Alan: predicted </a:t>
            </a:r>
            <a:r>
              <a:rPr lang="en-US" altLang="zh-TW" sz="12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bbox</a:t>
            </a:r>
            <a:r>
              <a:rPr lang="en-US" altLang="zh-TW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is from loc subnet</a:t>
            </a:r>
          </a:p>
        </p:txBody>
      </p:sp>
    </p:spTree>
    <p:extLst>
      <p:ext uri="{BB962C8B-B14F-4D97-AF65-F5344CB8AC3E}">
        <p14:creationId xmlns:p14="http://schemas.microsoft.com/office/powerpoint/2010/main" val="75336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B24-390B-53FF-D5CF-65A5BAE0E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08C57CF-BCB4-3B8F-EF7A-973D4BF0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133"/>
            <a:ext cx="9144000" cy="396894"/>
          </a:xfrm>
        </p:spPr>
        <p:txBody>
          <a:bodyPr>
            <a:noAutofit/>
          </a:bodyPr>
          <a:lstStyle/>
          <a:p>
            <a:pPr defTabSz="538163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3.1.3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36AC4706-B94C-31D4-F8D0-213907EDCF34}"/>
                  </a:ext>
                </a:extLst>
              </p:cNvPr>
              <p:cNvSpPr txBox="1"/>
              <p:nvPr/>
            </p:nvSpPr>
            <p:spPr>
              <a:xfrm>
                <a:off x="-6787" y="898066"/>
                <a:ext cx="9242226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>
                  <a:buFont typeface="+mj-lt"/>
                  <a:buAutoNum type="arabicPeriod" startAt="2"/>
                </a:pPr>
                <a:r>
                  <a:rPr lang="zh-TW" altLang="en-US" sz="1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4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Distribution Focal Loss(DFL):</a:t>
                </a:r>
              </a:p>
              <a:p>
                <a:pPr marL="714375" indent="-177800"/>
                <a:endParaRPr lang="en-US" altLang="zh-TW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6575" indent="92075"/>
                <a:endParaRPr lang="en-US" altLang="zh-TW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0850" indent="-179388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/>
                  <a:t>: the bins adjacent to the regression target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y. </a:t>
                </a:r>
              </a:p>
              <a:p>
                <a:pPr marL="620712" lvl="1" indent="-171450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For example, if y = 4.6 then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= 4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+1​</m:t>
                        </m:r>
                      </m:sub>
                    </m:sSub>
                  </m:oMath>
                </a14:m>
                <a:r>
                  <a:rPr lang="en-US" altLang="zh-TW" sz="1200" dirty="0"/>
                  <a:t>=5</a:t>
                </a:r>
              </a:p>
              <a:p>
                <a:pPr marL="450850" indent="-1793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1200" dirty="0"/>
                  <a:t>: (Fig a) general distribution (discrete probability distribution). </a:t>
                </a:r>
              </a:p>
              <a:p>
                <a:pPr marL="625475" lvl="1" indent="-176213">
                  <a:buFont typeface="Arial" panose="020B0604020202020204" pitchFamily="34" charset="0"/>
                  <a:buChar char="•"/>
                </a:pPr>
                <a:r>
                  <a:rPr lang="en-US" altLang="zh-TW" sz="1200" dirty="0"/>
                  <a:t>with a discretizing range of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=15</m:t>
                        </m:r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</a:rPr>
                      <m:t>(=16)}</m:t>
                    </m:r>
                  </m:oMath>
                </a14:m>
                <a:r>
                  <a:rPr lang="en-US" altLang="zh-TW" sz="1200" dirty="0"/>
                  <a:t> based on </a:t>
                </a:r>
                <a:r>
                  <a:rPr lang="en-US" altLang="zh-TW" sz="1200" dirty="0">
                    <a:solidFill>
                      <a:schemeClr val="tx1"/>
                    </a:solidFill>
                  </a:rPr>
                  <a:t>n(=16)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(=1)</a:t>
                </a:r>
                <a:r>
                  <a:rPr lang="en-US" altLang="zh-TW" sz="1200" dirty="0">
                    <a:solidFill>
                      <a:srgbClr val="00B0F0"/>
                    </a:solidFill>
                  </a:rPr>
                  <a:t> </a:t>
                </a:r>
                <a:endParaRPr lang="en-US" altLang="zh-TW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0850" indent="-179388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probability of </a:t>
                </a:r>
                <a:r>
                  <a:rPr lang="en-US" altLang="zh-TW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yi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yi+1</a:t>
                </a:r>
                <a:endParaRPr lang="en-US" altLang="zh-TW" sz="12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36AC4706-B94C-31D4-F8D0-213907EDC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87" y="898066"/>
                <a:ext cx="9242226" cy="1600438"/>
              </a:xfrm>
              <a:prstGeom prst="rect">
                <a:avLst/>
              </a:prstGeom>
              <a:blipFill>
                <a:blip r:embed="rId3"/>
                <a:stretch>
                  <a:fillRect l="-264" t="-760" b="-19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圖片 41">
            <a:extLst>
              <a:ext uri="{FF2B5EF4-FFF2-40B4-BE49-F238E27FC236}">
                <a16:creationId xmlns:a16="http://schemas.microsoft.com/office/drawing/2014/main" id="{FB4B7EF2-3880-2527-AF07-13F03016A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87" y="1204605"/>
            <a:ext cx="4324539" cy="251585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BC94566C-933C-4B6F-3867-A27891E7A330}"/>
              </a:ext>
            </a:extLst>
          </p:cNvPr>
          <p:cNvSpPr txBox="1"/>
          <p:nvPr/>
        </p:nvSpPr>
        <p:spPr>
          <a:xfrm>
            <a:off x="1522221" y="1047253"/>
            <a:ext cx="1304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50"/>
                </a:solidFill>
              </a:rPr>
              <a:t>Cross entropy</a:t>
            </a:r>
            <a:endParaRPr lang="zh-TW" altLang="en-US" sz="1200" dirty="0">
              <a:solidFill>
                <a:srgbClr val="00B050"/>
              </a:solidFill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84A9E55C-7FDA-A36E-8459-722799A0EEB4}"/>
              </a:ext>
            </a:extLst>
          </p:cNvPr>
          <p:cNvSpPr txBox="1"/>
          <p:nvPr/>
        </p:nvSpPr>
        <p:spPr>
          <a:xfrm>
            <a:off x="4572000" y="980865"/>
            <a:ext cx="3465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Alan: </a:t>
            </a:r>
            <a:r>
              <a:rPr lang="zh-TW" altLang="en-US" sz="1000" dirty="0"/>
              <a:t>為什麼沒有</a:t>
            </a:r>
            <a:r>
              <a:rPr lang="en-US" altLang="zh-TW" sz="1000" dirty="0"/>
              <a:t>scaling factor,</a:t>
            </a:r>
            <a:r>
              <a:rPr lang="zh-TW" altLang="en-US" sz="1000" dirty="0"/>
              <a:t>因為</a:t>
            </a:r>
            <a:r>
              <a:rPr lang="en-US" altLang="zh-TW" sz="1000" dirty="0"/>
              <a:t>bounding regression</a:t>
            </a:r>
            <a:r>
              <a:rPr lang="zh-TW" altLang="en-US" sz="1000" dirty="0"/>
              <a:t>只有在</a:t>
            </a:r>
            <a:r>
              <a:rPr lang="en-US" altLang="zh-TW" sz="1000" dirty="0"/>
              <a:t>positive sample</a:t>
            </a:r>
            <a:r>
              <a:rPr lang="zh-TW" altLang="en-US" sz="1000" dirty="0"/>
              <a:t>才做計算，因此不會有正負樣本不均衡的問題。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D52D38B-0B2E-4959-951B-9C447A2AA323}"/>
                  </a:ext>
                </a:extLst>
              </p:cNvPr>
              <p:cNvSpPr txBox="1"/>
              <p:nvPr/>
            </p:nvSpPr>
            <p:spPr>
              <a:xfrm>
                <a:off x="270016" y="2805043"/>
                <a:ext cx="8292659" cy="2883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55600"/>
                <a:endParaRPr lang="en-US" altLang="zh-TW" sz="1200" dirty="0"/>
              </a:p>
              <a:p>
                <a:pPr marL="355600"/>
                <a:endParaRPr lang="en-US" altLang="zh-TW" sz="1200" dirty="0"/>
              </a:p>
              <a:p>
                <a:pPr marL="355600"/>
                <a:endParaRPr lang="en-US" altLang="zh-TW" sz="1200" dirty="0"/>
              </a:p>
              <a:p>
                <a:pPr marL="355600"/>
                <a:endParaRPr lang="en-US" altLang="zh-TW" sz="1200" dirty="0"/>
              </a:p>
              <a:p>
                <a:pPr marL="355600"/>
                <a:endParaRPr lang="en-US" altLang="zh-TW" sz="1200" dirty="0"/>
              </a:p>
              <a:p>
                <a:pPr marL="355600"/>
                <a:endParaRPr lang="en-US" altLang="zh-TW" sz="1200" dirty="0"/>
              </a:p>
              <a:p>
                <a:pPr marL="355600"/>
                <a:endParaRPr lang="en-US" altLang="zh-TW" sz="1200" dirty="0"/>
              </a:p>
              <a:p>
                <a:pPr marL="355600"/>
                <a:endParaRPr lang="en-US" altLang="zh-TW" sz="1200" dirty="0"/>
              </a:p>
              <a:p>
                <a:pPr marL="355600"/>
                <a:endParaRPr lang="en-US" altLang="zh-TW" sz="1200" dirty="0"/>
              </a:p>
              <a:p>
                <a:pPr marL="355600"/>
                <a:endParaRPr lang="en-US" altLang="zh-TW" sz="1200" dirty="0"/>
              </a:p>
              <a:p>
                <a:pPr marL="527050" indent="-171450">
                  <a:buFont typeface="Wingdings" panose="05000000000000000000" pitchFamily="2" charset="2"/>
                  <a:buChar char="Ø"/>
                </a:pPr>
                <a:r>
                  <a:rPr lang="zh-TW" altLang="en-US" sz="1200" b="0" dirty="0">
                    <a:solidFill>
                      <a:srgbClr val="000000"/>
                    </a:solidFill>
                  </a:rPr>
                  <a:t>預測出來的</a:t>
                </a:r>
                <a:r>
                  <a:rPr lang="en-US" altLang="zh-TW" sz="1200" b="0" dirty="0">
                    <a:solidFill>
                      <a:srgbClr val="000000"/>
                    </a:solidFill>
                  </a:rPr>
                  <a:t>distribution</a:t>
                </a:r>
                <a:r>
                  <a:rPr lang="zh-TW" altLang="en-US" sz="1200" b="0" dirty="0">
                    <a:solidFill>
                      <a:srgbClr val="000000"/>
                    </a:solidFill>
                  </a:rPr>
                  <a:t>越尖銳代表模型對於越測結果越有信心</a:t>
                </a:r>
                <a:r>
                  <a:rPr lang="en-US" altLang="zh-TW" sz="1200" b="0" dirty="0">
                    <a:solidFill>
                      <a:srgbClr val="000000"/>
                    </a:solidFill>
                  </a:rPr>
                  <a:t>(like fig. (b)(3))</a:t>
                </a:r>
                <a:r>
                  <a:rPr lang="zh-TW" altLang="en-US" sz="1200" b="0" dirty="0">
                    <a:solidFill>
                      <a:srgbClr val="000000"/>
                    </a:solidFill>
                  </a:rPr>
                  <a:t>，要如何設計</a:t>
                </a:r>
                <a:r>
                  <a:rPr lang="en-US" altLang="zh-TW" sz="1200" b="0" dirty="0">
                    <a:solidFill>
                      <a:srgbClr val="000000"/>
                    </a:solidFill>
                  </a:rPr>
                  <a:t>loss function</a:t>
                </a:r>
                <a:r>
                  <a:rPr lang="zh-TW" altLang="en-US" sz="1200" b="0" dirty="0">
                    <a:solidFill>
                      <a:srgbClr val="000000"/>
                    </a:solidFill>
                  </a:rPr>
                  <a:t>，</a:t>
                </a:r>
                <a:r>
                  <a:rPr lang="zh-TW" altLang="en-US" sz="1200" dirty="0">
                    <a:solidFill>
                      <a:srgbClr val="000000"/>
                    </a:solidFill>
                  </a:rPr>
                  <a:t>讓模型可以產生較佳的</a:t>
                </a:r>
                <a:r>
                  <a:rPr lang="en-US" altLang="zh-TW" sz="1200" dirty="0">
                    <a:solidFill>
                      <a:srgbClr val="000000"/>
                    </a:solidFill>
                  </a:rPr>
                  <a:t>distribution</a:t>
                </a:r>
                <a:endParaRPr lang="en-US" altLang="zh-TW" sz="1200" b="0" dirty="0">
                  <a:solidFill>
                    <a:srgbClr val="000000"/>
                  </a:solidFill>
                </a:endParaRPr>
              </a:p>
              <a:p>
                <a:pPr marL="527050" indent="-171450">
                  <a:buFont typeface="Wingdings" panose="05000000000000000000" pitchFamily="2" charset="2"/>
                  <a:buChar char="Ø"/>
                </a:pPr>
                <a:r>
                  <a:rPr lang="zh-TW" altLang="en-US" sz="1200" dirty="0"/>
                  <a:t>強調</a:t>
                </a:r>
                <a:r>
                  <a:rPr lang="en-US" altLang="zh-TW" sz="1200" dirty="0"/>
                  <a:t>regression target y </a:t>
                </a:r>
                <a:r>
                  <a:rPr lang="zh-TW" altLang="en-US" sz="1200" dirty="0"/>
                  <a:t>相鄰 </a:t>
                </a:r>
                <a:r>
                  <a:rPr lang="en-US" altLang="zh-TW" sz="1200" dirty="0"/>
                  <a:t>bins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 </a:t>
                </a:r>
                <a:r>
                  <a:rPr lang="zh-TW" altLang="en-US" sz="1200" dirty="0"/>
                  <a:t>和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TW" altLang="en-US" sz="1200" dirty="0"/>
                  <a:t>產生的機率，其餘</a:t>
                </a:r>
                <a:r>
                  <a:rPr lang="en-US" altLang="zh-TW" sz="1200" dirty="0"/>
                  <a:t>bins</a:t>
                </a:r>
                <a:r>
                  <a:rPr lang="zh-TW" altLang="en-US" sz="1200" dirty="0"/>
                  <a:t>的機率皆為</a:t>
                </a:r>
                <a:r>
                  <a:rPr lang="en-US" altLang="zh-TW" sz="1200" dirty="0"/>
                  <a:t>0</a:t>
                </a:r>
                <a:r>
                  <a:rPr lang="zh-TW" altLang="en-US" sz="1200" dirty="0"/>
                  <a:t>，</a:t>
                </a:r>
                <a:endParaRPr lang="en-US" altLang="zh-TW" sz="1200" dirty="0"/>
              </a:p>
              <a:p>
                <a:pPr marL="355600" indent="185738"/>
                <a:r>
                  <a:rPr lang="en-US" altLang="zh-TW" sz="1200" dirty="0"/>
                  <a:t>- predicted regression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/>
                  <a:t>, </a:t>
                </a:r>
                <a:r>
                  <a:rPr lang="zh-TW" altLang="en-US" sz="1200" dirty="0"/>
                  <a:t>可以表示成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12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TW" altLang="en-US" sz="1200" dirty="0"/>
                  <a:t>。</a:t>
                </a:r>
                <a:endParaRPr lang="en-US" altLang="zh-TW" sz="1200" dirty="0"/>
              </a:p>
              <a:p>
                <a:pPr marL="527050" indent="-171450">
                  <a:buFont typeface="Wingdings" panose="05000000000000000000" pitchFamily="2" charset="2"/>
                  <a:buChar char="Ø"/>
                </a:pPr>
                <a:r>
                  <a:rPr lang="zh-TW" altLang="en-US" sz="1200" dirty="0"/>
                  <a:t>可以從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12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/>
                  <a:t>=1 </a:t>
                </a:r>
                <a:r>
                  <a:rPr lang="zh-TW" altLang="en-US" sz="1200" dirty="0"/>
                  <a:t>得到全域最佳解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120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TW" sz="12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D52D38B-0B2E-4959-951B-9C447A2AA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6" y="2805043"/>
                <a:ext cx="8292659" cy="2883931"/>
              </a:xfrm>
              <a:prstGeom prst="rect">
                <a:avLst/>
              </a:prstGeom>
              <a:blipFill>
                <a:blip r:embed="rId5"/>
                <a:stretch>
                  <a:fillRect b="-74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084D4476-7796-7A7B-F88E-4C53F580948F}"/>
              </a:ext>
            </a:extLst>
          </p:cNvPr>
          <p:cNvCxnSpPr/>
          <p:nvPr/>
        </p:nvCxnSpPr>
        <p:spPr>
          <a:xfrm>
            <a:off x="-6787" y="2590800"/>
            <a:ext cx="915078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629C7A19-9BFB-1432-ABF7-24623F5E364D}"/>
              </a:ext>
            </a:extLst>
          </p:cNvPr>
          <p:cNvGrpSpPr/>
          <p:nvPr/>
        </p:nvGrpSpPr>
        <p:grpSpPr>
          <a:xfrm>
            <a:off x="3287976" y="3048707"/>
            <a:ext cx="3296057" cy="1343528"/>
            <a:chOff x="6436585" y="234581"/>
            <a:chExt cx="3296057" cy="1343528"/>
          </a:xfrm>
        </p:grpSpPr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A2DFD4F7-CE04-2486-6B8F-800B20B60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703"/>
            <a:stretch/>
          </p:blipFill>
          <p:spPr>
            <a:xfrm>
              <a:off x="6454496" y="234581"/>
              <a:ext cx="3278146" cy="1272436"/>
            </a:xfrm>
            <a:prstGeom prst="rect">
              <a:avLst/>
            </a:prstGeom>
          </p:spPr>
        </p:pic>
        <p:sp>
          <p:nvSpPr>
            <p:cNvPr id="130" name="乘號 129">
              <a:extLst>
                <a:ext uri="{FF2B5EF4-FFF2-40B4-BE49-F238E27FC236}">
                  <a16:creationId xmlns:a16="http://schemas.microsoft.com/office/drawing/2014/main" id="{00EA526B-D95F-5C9C-66C2-822C13D02076}"/>
                </a:ext>
              </a:extLst>
            </p:cNvPr>
            <p:cNvSpPr/>
            <p:nvPr/>
          </p:nvSpPr>
          <p:spPr>
            <a:xfrm>
              <a:off x="6899400" y="511265"/>
              <a:ext cx="526751" cy="552160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乘號 130">
              <a:extLst>
                <a:ext uri="{FF2B5EF4-FFF2-40B4-BE49-F238E27FC236}">
                  <a16:creationId xmlns:a16="http://schemas.microsoft.com/office/drawing/2014/main" id="{8DE69149-52D3-FC4C-18F0-5DBE15AE9525}"/>
                </a:ext>
              </a:extLst>
            </p:cNvPr>
            <p:cNvSpPr/>
            <p:nvPr/>
          </p:nvSpPr>
          <p:spPr>
            <a:xfrm>
              <a:off x="8093569" y="503974"/>
              <a:ext cx="526751" cy="552160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手繪多邊形 48">
              <a:extLst>
                <a:ext uri="{FF2B5EF4-FFF2-40B4-BE49-F238E27FC236}">
                  <a16:creationId xmlns:a16="http://schemas.microsoft.com/office/drawing/2014/main" id="{65EDC7DA-32D6-6186-2B93-CCAA5C48353D}"/>
                </a:ext>
              </a:extLst>
            </p:cNvPr>
            <p:cNvSpPr/>
            <p:nvPr/>
          </p:nvSpPr>
          <p:spPr>
            <a:xfrm>
              <a:off x="9101599" y="576991"/>
              <a:ext cx="466554" cy="451905"/>
            </a:xfrm>
            <a:custGeom>
              <a:avLst/>
              <a:gdLst>
                <a:gd name="connsiteX0" fmla="*/ 708454 w 1416908"/>
                <a:gd name="connsiteY0" fmla="*/ 247776 h 1301156"/>
                <a:gd name="connsiteX1" fmla="*/ 274009 w 1416908"/>
                <a:gd name="connsiteY1" fmla="*/ 650578 h 1301156"/>
                <a:gd name="connsiteX2" fmla="*/ 708454 w 1416908"/>
                <a:gd name="connsiteY2" fmla="*/ 1053380 h 1301156"/>
                <a:gd name="connsiteX3" fmla="*/ 1142899 w 1416908"/>
                <a:gd name="connsiteY3" fmla="*/ 650578 h 1301156"/>
                <a:gd name="connsiteX4" fmla="*/ 708454 w 1416908"/>
                <a:gd name="connsiteY4" fmla="*/ 247776 h 1301156"/>
                <a:gd name="connsiteX5" fmla="*/ 708454 w 1416908"/>
                <a:gd name="connsiteY5" fmla="*/ 0 h 1301156"/>
                <a:gd name="connsiteX6" fmla="*/ 1416908 w 1416908"/>
                <a:gd name="connsiteY6" fmla="*/ 650578 h 1301156"/>
                <a:gd name="connsiteX7" fmla="*/ 708454 w 1416908"/>
                <a:gd name="connsiteY7" fmla="*/ 1301156 h 1301156"/>
                <a:gd name="connsiteX8" fmla="*/ 0 w 1416908"/>
                <a:gd name="connsiteY8" fmla="*/ 650578 h 1301156"/>
                <a:gd name="connsiteX9" fmla="*/ 708454 w 1416908"/>
                <a:gd name="connsiteY9" fmla="*/ 0 h 130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6908" h="1301156">
                  <a:moveTo>
                    <a:pt x="708454" y="247776"/>
                  </a:moveTo>
                  <a:cubicBezTo>
                    <a:pt x="468517" y="247776"/>
                    <a:pt x="274009" y="428117"/>
                    <a:pt x="274009" y="650578"/>
                  </a:cubicBezTo>
                  <a:cubicBezTo>
                    <a:pt x="274009" y="873039"/>
                    <a:pt x="468517" y="1053380"/>
                    <a:pt x="708454" y="1053380"/>
                  </a:cubicBezTo>
                  <a:cubicBezTo>
                    <a:pt x="948391" y="1053380"/>
                    <a:pt x="1142899" y="873039"/>
                    <a:pt x="1142899" y="650578"/>
                  </a:cubicBezTo>
                  <a:cubicBezTo>
                    <a:pt x="1142899" y="428117"/>
                    <a:pt x="948391" y="247776"/>
                    <a:pt x="708454" y="247776"/>
                  </a:cubicBezTo>
                  <a:close/>
                  <a:moveTo>
                    <a:pt x="708454" y="0"/>
                  </a:moveTo>
                  <a:cubicBezTo>
                    <a:pt x="1099722" y="0"/>
                    <a:pt x="1416908" y="291274"/>
                    <a:pt x="1416908" y="650578"/>
                  </a:cubicBezTo>
                  <a:cubicBezTo>
                    <a:pt x="1416908" y="1009882"/>
                    <a:pt x="1099722" y="1301156"/>
                    <a:pt x="708454" y="1301156"/>
                  </a:cubicBezTo>
                  <a:cubicBezTo>
                    <a:pt x="317186" y="1301156"/>
                    <a:pt x="0" y="1009882"/>
                    <a:pt x="0" y="650578"/>
                  </a:cubicBezTo>
                  <a:cubicBezTo>
                    <a:pt x="0" y="291274"/>
                    <a:pt x="317186" y="0"/>
                    <a:pt x="708454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A5BFF04F-F351-7395-2AA7-268D8DC7D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8965" b="1652"/>
            <a:stretch/>
          </p:blipFill>
          <p:spPr>
            <a:xfrm>
              <a:off x="6436585" y="1431252"/>
              <a:ext cx="3278146" cy="146857"/>
            </a:xfrm>
            <a:prstGeom prst="rect">
              <a:avLst/>
            </a:prstGeom>
          </p:spPr>
        </p:pic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1A911F3A-5459-DE48-0148-A85A83D5562F}"/>
              </a:ext>
            </a:extLst>
          </p:cNvPr>
          <p:cNvGrpSpPr/>
          <p:nvPr/>
        </p:nvGrpSpPr>
        <p:grpSpPr>
          <a:xfrm>
            <a:off x="754504" y="3087281"/>
            <a:ext cx="2500766" cy="1288593"/>
            <a:chOff x="8990705" y="6006287"/>
            <a:chExt cx="2172003" cy="1054559"/>
          </a:xfrm>
        </p:grpSpPr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AA7C96BF-009C-5F0E-A84F-67E196C2FC79}"/>
                </a:ext>
              </a:extLst>
            </p:cNvPr>
            <p:cNvGrpSpPr/>
            <p:nvPr/>
          </p:nvGrpSpPr>
          <p:grpSpPr>
            <a:xfrm>
              <a:off x="8990705" y="6006287"/>
              <a:ext cx="2172003" cy="1054559"/>
              <a:chOff x="8990705" y="6006287"/>
              <a:chExt cx="2172003" cy="1054559"/>
            </a:xfrm>
          </p:grpSpPr>
          <p:grpSp>
            <p:nvGrpSpPr>
              <p:cNvPr id="138" name="群組 137"/>
              <p:cNvGrpSpPr/>
              <p:nvPr/>
            </p:nvGrpSpPr>
            <p:grpSpPr>
              <a:xfrm>
                <a:off x="8990705" y="6006287"/>
                <a:ext cx="2172003" cy="1054559"/>
                <a:chOff x="6742710" y="5646232"/>
                <a:chExt cx="2172003" cy="1054559"/>
              </a:xfrm>
            </p:grpSpPr>
            <p:pic>
              <p:nvPicPr>
                <p:cNvPr id="166" name="圖片 165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8994"/>
                <a:stretch/>
              </p:blipFill>
              <p:spPr>
                <a:xfrm>
                  <a:off x="6742710" y="5646232"/>
                  <a:ext cx="2172003" cy="8669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矩形 166"/>
                    <p:cNvSpPr/>
                    <p:nvPr/>
                  </p:nvSpPr>
                  <p:spPr>
                    <a:xfrm>
                      <a:off x="7395419" y="6343509"/>
                      <a:ext cx="373949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58" name="矩形 5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5419" y="6343509"/>
                      <a:ext cx="373949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8" name="矩形 167"/>
                    <p:cNvSpPr/>
                    <p:nvPr/>
                  </p:nvSpPr>
                  <p:spPr>
                    <a:xfrm>
                      <a:off x="8160099" y="6356371"/>
                      <a:ext cx="375039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59" name="矩形 5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60099" y="6356371"/>
                      <a:ext cx="375039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矩形 168"/>
                    <p:cNvSpPr/>
                    <p:nvPr/>
                  </p:nvSpPr>
                  <p:spPr>
                    <a:xfrm>
                      <a:off x="7723217" y="6361446"/>
                      <a:ext cx="337207" cy="2616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0" name="矩形 5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23217" y="6361446"/>
                      <a:ext cx="337207" cy="2616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矩形 169"/>
                    <p:cNvSpPr/>
                    <p:nvPr/>
                  </p:nvSpPr>
                  <p:spPr>
                    <a:xfrm>
                      <a:off x="7825916" y="6358935"/>
                      <a:ext cx="457176" cy="2539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65" name="矩形 6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5916" y="6358935"/>
                      <a:ext cx="457176" cy="253916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" name="矩形 170"/>
                    <p:cNvSpPr/>
                    <p:nvPr/>
                  </p:nvSpPr>
                  <p:spPr>
                    <a:xfrm>
                      <a:off x="7791929" y="6446875"/>
                      <a:ext cx="292772" cy="2539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05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矩形 6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1929" y="6446875"/>
                      <a:ext cx="292772" cy="25391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ABB41E2E-6130-DFBF-25E9-046A5AEE6695}"/>
                  </a:ext>
                </a:extLst>
              </p:cNvPr>
              <p:cNvCxnSpPr/>
              <p:nvPr/>
            </p:nvCxnSpPr>
            <p:spPr>
              <a:xfrm>
                <a:off x="100685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143BDDEA-A2F6-A48F-6E4D-267C9665465F}"/>
                  </a:ext>
                </a:extLst>
              </p:cNvPr>
              <p:cNvCxnSpPr/>
              <p:nvPr/>
            </p:nvCxnSpPr>
            <p:spPr>
              <a:xfrm>
                <a:off x="9845040" y="606552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9E09D76D-2F64-CD06-E2FA-87FA8B261B98}"/>
                  </a:ext>
                </a:extLst>
              </p:cNvPr>
              <p:cNvCxnSpPr/>
              <p:nvPr/>
            </p:nvCxnSpPr>
            <p:spPr>
              <a:xfrm>
                <a:off x="99161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91EB040A-7396-E66D-7CB1-087E33D9876E}"/>
                  </a:ext>
                </a:extLst>
              </p:cNvPr>
              <p:cNvCxnSpPr/>
              <p:nvPr/>
            </p:nvCxnSpPr>
            <p:spPr>
              <a:xfrm>
                <a:off x="99923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3EE646FC-920C-582C-0FCD-E4F7B6E8024E}"/>
                  </a:ext>
                </a:extLst>
              </p:cNvPr>
              <p:cNvCxnSpPr/>
              <p:nvPr/>
            </p:nvCxnSpPr>
            <p:spPr>
              <a:xfrm>
                <a:off x="101447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1E5C4298-1F58-4FF7-865F-F6D06CC29946}"/>
                  </a:ext>
                </a:extLst>
              </p:cNvPr>
              <p:cNvCxnSpPr/>
              <p:nvPr/>
            </p:nvCxnSpPr>
            <p:spPr>
              <a:xfrm>
                <a:off x="102209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A39BE189-42B9-4B48-24C9-D649451A7FB1}"/>
                  </a:ext>
                </a:extLst>
              </p:cNvPr>
              <p:cNvCxnSpPr/>
              <p:nvPr/>
            </p:nvCxnSpPr>
            <p:spPr>
              <a:xfrm>
                <a:off x="102971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83D204F9-4CEA-D8AB-94FB-82544450C1A2}"/>
                  </a:ext>
                </a:extLst>
              </p:cNvPr>
              <p:cNvCxnSpPr/>
              <p:nvPr/>
            </p:nvCxnSpPr>
            <p:spPr>
              <a:xfrm>
                <a:off x="103733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6217FCC7-10C7-C573-07FF-E353DD9242EA}"/>
                  </a:ext>
                </a:extLst>
              </p:cNvPr>
              <p:cNvCxnSpPr/>
              <p:nvPr/>
            </p:nvCxnSpPr>
            <p:spPr>
              <a:xfrm>
                <a:off x="104495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DA50E1D1-D282-A326-777E-941357BB9485}"/>
                  </a:ext>
                </a:extLst>
              </p:cNvPr>
              <p:cNvCxnSpPr/>
              <p:nvPr/>
            </p:nvCxnSpPr>
            <p:spPr>
              <a:xfrm>
                <a:off x="105257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B064CA39-5104-AF76-755D-CC1CFC995C34}"/>
                  </a:ext>
                </a:extLst>
              </p:cNvPr>
              <p:cNvCxnSpPr/>
              <p:nvPr/>
            </p:nvCxnSpPr>
            <p:spPr>
              <a:xfrm>
                <a:off x="10601960" y="6070600"/>
                <a:ext cx="0" cy="726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橢圓 149">
                <a:extLst>
                  <a:ext uri="{FF2B5EF4-FFF2-40B4-BE49-F238E27FC236}">
                    <a16:creationId xmlns:a16="http://schemas.microsoft.com/office/drawing/2014/main" id="{71108504-B057-1A16-0E8A-4885F63DC1F3}"/>
                  </a:ext>
                </a:extLst>
              </p:cNvPr>
              <p:cNvSpPr/>
              <p:nvPr/>
            </p:nvSpPr>
            <p:spPr>
              <a:xfrm>
                <a:off x="9824720" y="675186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橢圓 150">
                <a:extLst>
                  <a:ext uri="{FF2B5EF4-FFF2-40B4-BE49-F238E27FC236}">
                    <a16:creationId xmlns:a16="http://schemas.microsoft.com/office/drawing/2014/main" id="{BDFFF4D5-F262-CAAE-F27B-0E0CCACAF779}"/>
                  </a:ext>
                </a:extLst>
              </p:cNvPr>
              <p:cNvSpPr/>
              <p:nvPr/>
            </p:nvSpPr>
            <p:spPr>
              <a:xfrm>
                <a:off x="9890760" y="675749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2" name="橢圓 151">
                <a:extLst>
                  <a:ext uri="{FF2B5EF4-FFF2-40B4-BE49-F238E27FC236}">
                    <a16:creationId xmlns:a16="http://schemas.microsoft.com/office/drawing/2014/main" id="{96C5BCA7-CDD2-5004-3D00-4BD31BBC606C}"/>
                  </a:ext>
                </a:extLst>
              </p:cNvPr>
              <p:cNvSpPr/>
              <p:nvPr/>
            </p:nvSpPr>
            <p:spPr>
              <a:xfrm>
                <a:off x="9972040" y="676312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橢圓 152">
                <a:extLst>
                  <a:ext uri="{FF2B5EF4-FFF2-40B4-BE49-F238E27FC236}">
                    <a16:creationId xmlns:a16="http://schemas.microsoft.com/office/drawing/2014/main" id="{D201ED1D-7ED0-D7CF-397B-C16209DC06D7}"/>
                  </a:ext>
                </a:extLst>
              </p:cNvPr>
              <p:cNvSpPr/>
              <p:nvPr/>
            </p:nvSpPr>
            <p:spPr>
              <a:xfrm>
                <a:off x="10048240" y="671794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橢圓 153">
                <a:extLst>
                  <a:ext uri="{FF2B5EF4-FFF2-40B4-BE49-F238E27FC236}">
                    <a16:creationId xmlns:a16="http://schemas.microsoft.com/office/drawing/2014/main" id="{0904B40F-EDFB-3813-BD34-C1638706EB5E}"/>
                  </a:ext>
                </a:extLst>
              </p:cNvPr>
              <p:cNvSpPr/>
              <p:nvPr/>
            </p:nvSpPr>
            <p:spPr>
              <a:xfrm>
                <a:off x="10124440" y="645886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5ECFB5CC-97EF-7936-BDE1-F3110EA21465}"/>
                  </a:ext>
                </a:extLst>
              </p:cNvPr>
              <p:cNvSpPr/>
              <p:nvPr/>
            </p:nvSpPr>
            <p:spPr>
              <a:xfrm>
                <a:off x="10200640" y="644870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橢圓 155">
                <a:extLst>
                  <a:ext uri="{FF2B5EF4-FFF2-40B4-BE49-F238E27FC236}">
                    <a16:creationId xmlns:a16="http://schemas.microsoft.com/office/drawing/2014/main" id="{5D6E3575-04D5-56F5-01A7-8793ECCE37AB}"/>
                  </a:ext>
                </a:extLst>
              </p:cNvPr>
              <p:cNvSpPr/>
              <p:nvPr/>
            </p:nvSpPr>
            <p:spPr>
              <a:xfrm>
                <a:off x="10276840" y="660110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7" name="橢圓 156">
                <a:extLst>
                  <a:ext uri="{FF2B5EF4-FFF2-40B4-BE49-F238E27FC236}">
                    <a16:creationId xmlns:a16="http://schemas.microsoft.com/office/drawing/2014/main" id="{FB38600D-BCE9-C419-3220-CBB42D66A44E}"/>
                  </a:ext>
                </a:extLst>
              </p:cNvPr>
              <p:cNvSpPr/>
              <p:nvPr/>
            </p:nvSpPr>
            <p:spPr>
              <a:xfrm>
                <a:off x="10353040" y="675350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橢圓 157">
                <a:extLst>
                  <a:ext uri="{FF2B5EF4-FFF2-40B4-BE49-F238E27FC236}">
                    <a16:creationId xmlns:a16="http://schemas.microsoft.com/office/drawing/2014/main" id="{648730BC-02BE-67E5-DC9F-3F6273433C2D}"/>
                  </a:ext>
                </a:extLst>
              </p:cNvPr>
              <p:cNvSpPr/>
              <p:nvPr/>
            </p:nvSpPr>
            <p:spPr>
              <a:xfrm>
                <a:off x="10429240" y="675858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橢圓 158">
                <a:extLst>
                  <a:ext uri="{FF2B5EF4-FFF2-40B4-BE49-F238E27FC236}">
                    <a16:creationId xmlns:a16="http://schemas.microsoft.com/office/drawing/2014/main" id="{C5839119-BACE-4BC8-B652-223DF1E6D5C0}"/>
                  </a:ext>
                </a:extLst>
              </p:cNvPr>
              <p:cNvSpPr/>
              <p:nvPr/>
            </p:nvSpPr>
            <p:spPr>
              <a:xfrm>
                <a:off x="10505440" y="675350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5" name="橢圓 164">
                <a:extLst>
                  <a:ext uri="{FF2B5EF4-FFF2-40B4-BE49-F238E27FC236}">
                    <a16:creationId xmlns:a16="http://schemas.microsoft.com/office/drawing/2014/main" id="{164551B1-5EC2-4016-53DB-24B63C66312D}"/>
                  </a:ext>
                </a:extLst>
              </p:cNvPr>
              <p:cNvSpPr/>
              <p:nvPr/>
            </p:nvSpPr>
            <p:spPr>
              <a:xfrm>
                <a:off x="10581640" y="674842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36" name="橢圓 135">
              <a:extLst>
                <a:ext uri="{FF2B5EF4-FFF2-40B4-BE49-F238E27FC236}">
                  <a16:creationId xmlns:a16="http://schemas.microsoft.com/office/drawing/2014/main" id="{E898D10D-FBD6-BF71-D87C-4C16C506AC3F}"/>
                </a:ext>
              </a:extLst>
            </p:cNvPr>
            <p:cNvSpPr/>
            <p:nvPr/>
          </p:nvSpPr>
          <p:spPr>
            <a:xfrm>
              <a:off x="10147300" y="634393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186A7273-1F71-32F9-8113-72040087DA30}"/>
                </a:ext>
              </a:extLst>
            </p:cNvPr>
            <p:cNvCxnSpPr/>
            <p:nvPr/>
          </p:nvCxnSpPr>
          <p:spPr>
            <a:xfrm>
              <a:off x="10175240" y="6060440"/>
              <a:ext cx="0" cy="7264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8EF6B178-2E38-6378-6C11-7BC94FB07B4C}"/>
              </a:ext>
            </a:extLst>
          </p:cNvPr>
          <p:cNvSpPr txBox="1"/>
          <p:nvPr/>
        </p:nvSpPr>
        <p:spPr>
          <a:xfrm>
            <a:off x="3246552" y="2882813"/>
            <a:ext cx="826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</a:rPr>
              <a:t>Fig. (b)</a:t>
            </a:r>
            <a:endParaRPr lang="zh-TW" altLang="en-US" dirty="0"/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C05A60DC-FE87-0881-2110-AA07039F43A2}"/>
              </a:ext>
            </a:extLst>
          </p:cNvPr>
          <p:cNvSpPr txBox="1"/>
          <p:nvPr/>
        </p:nvSpPr>
        <p:spPr>
          <a:xfrm>
            <a:off x="574754" y="2873039"/>
            <a:ext cx="826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</a:rPr>
              <a:t>Fig. (a)</a:t>
            </a:r>
            <a:endParaRPr lang="zh-TW" altLang="en-US" dirty="0"/>
          </a:p>
        </p:txBody>
      </p:sp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73A943D6-B8F7-9427-DE65-AA8DFE2CC3D1}"/>
              </a:ext>
            </a:extLst>
          </p:cNvPr>
          <p:cNvGrpSpPr/>
          <p:nvPr/>
        </p:nvGrpSpPr>
        <p:grpSpPr>
          <a:xfrm>
            <a:off x="901229" y="3271468"/>
            <a:ext cx="595074" cy="827879"/>
            <a:chOff x="5584682" y="4772234"/>
            <a:chExt cx="383229" cy="650852"/>
          </a:xfrm>
        </p:grpSpPr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FA79A43B-6ED3-78AC-8870-CEDAFB75A1F9}"/>
                </a:ext>
              </a:extLst>
            </p:cNvPr>
            <p:cNvSpPr txBox="1"/>
            <p:nvPr/>
          </p:nvSpPr>
          <p:spPr>
            <a:xfrm>
              <a:off x="5693194" y="4772234"/>
              <a:ext cx="222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</a:t>
              </a:r>
              <a:endParaRPr lang="zh-TW" altLang="en-US" sz="1200" dirty="0"/>
            </a:p>
          </p:txBody>
        </p:sp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0A8EC65B-4765-E628-52B7-3B652A2EA636}"/>
                </a:ext>
              </a:extLst>
            </p:cNvPr>
            <p:cNvGrpSpPr/>
            <p:nvPr/>
          </p:nvGrpSpPr>
          <p:grpSpPr>
            <a:xfrm>
              <a:off x="5584682" y="4864607"/>
              <a:ext cx="383229" cy="558479"/>
              <a:chOff x="5584682" y="4864607"/>
              <a:chExt cx="383229" cy="558479"/>
            </a:xfrm>
          </p:grpSpPr>
          <p:sp>
            <p:nvSpPr>
              <p:cNvPr id="178" name="文字方塊 177">
                <a:extLst>
                  <a:ext uri="{FF2B5EF4-FFF2-40B4-BE49-F238E27FC236}">
                    <a16:creationId xmlns:a16="http://schemas.microsoft.com/office/drawing/2014/main" id="{AF17399E-9BEE-59FE-50A0-C3F1282B0834}"/>
                  </a:ext>
                </a:extLst>
              </p:cNvPr>
              <p:cNvSpPr txBox="1"/>
              <p:nvPr/>
            </p:nvSpPr>
            <p:spPr>
              <a:xfrm>
                <a:off x="5745023" y="4864607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r</a:t>
                </a:r>
                <a:endParaRPr lang="zh-TW" altLang="en-US" sz="1200" dirty="0"/>
              </a:p>
            </p:txBody>
          </p:sp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D3929AF2-04B4-A483-AA99-C64501FE2050}"/>
                  </a:ext>
                </a:extLst>
              </p:cNvPr>
              <p:cNvSpPr txBox="1"/>
              <p:nvPr/>
            </p:nvSpPr>
            <p:spPr>
              <a:xfrm>
                <a:off x="5584682" y="4878121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l</a:t>
                </a:r>
                <a:endParaRPr lang="zh-TW" altLang="en-US" sz="1200" dirty="0"/>
              </a:p>
            </p:txBody>
          </p:sp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C2F97E6B-25B5-A524-3C60-C3B67951A33E}"/>
                  </a:ext>
                </a:extLst>
              </p:cNvPr>
              <p:cNvSpPr txBox="1"/>
              <p:nvPr/>
            </p:nvSpPr>
            <p:spPr>
              <a:xfrm>
                <a:off x="5682051" y="5146087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b</a:t>
                </a:r>
                <a:endParaRPr lang="zh-TW" altLang="en-US" sz="1200" dirty="0"/>
              </a:p>
            </p:txBody>
          </p:sp>
        </p:grpSp>
      </p:grp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A5223C9-D44D-501E-D435-9790CEEC6426}"/>
              </a:ext>
            </a:extLst>
          </p:cNvPr>
          <p:cNvSpPr txBox="1"/>
          <p:nvPr/>
        </p:nvSpPr>
        <p:spPr>
          <a:xfrm>
            <a:off x="4766305" y="1853965"/>
            <a:ext cx="3465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/>
            <a:r>
              <a:rPr lang="en-US" altLang="zh-TW" sz="1200" dirty="0"/>
              <a:t>Alan: </a:t>
            </a:r>
            <a:r>
              <a:rPr lang="en-US" altLang="zh-TW" sz="1200" dirty="0">
                <a:solidFill>
                  <a:srgbClr val="00B0F0"/>
                </a:solidFill>
              </a:rPr>
              <a:t>= output of loc subnet, </a:t>
            </a:r>
            <a:r>
              <a:rPr lang="zh-TW" altLang="en-US" sz="1200" dirty="0">
                <a:solidFill>
                  <a:srgbClr val="00B0F0"/>
                </a:solidFill>
              </a:rPr>
              <a:t>用來產生</a:t>
            </a:r>
            <a:r>
              <a:rPr lang="en-US" altLang="zh-TW" sz="1200" dirty="0" err="1">
                <a:solidFill>
                  <a:srgbClr val="00B0F0"/>
                </a:solidFill>
              </a:rPr>
              <a:t>bbox</a:t>
            </a:r>
            <a:r>
              <a:rPr lang="en-US" altLang="zh-TW" sz="1200" dirty="0">
                <a:solidFill>
                  <a:srgbClr val="00B0F0"/>
                </a:solidFill>
              </a:rPr>
              <a:t> </a:t>
            </a:r>
            <a:r>
              <a:rPr lang="zh-TW" altLang="en-US" sz="1200" dirty="0">
                <a:solidFill>
                  <a:srgbClr val="00B0F0"/>
                </a:solidFill>
              </a:rPr>
              <a:t>資訊</a:t>
            </a:r>
            <a:endParaRPr lang="en-US" altLang="zh-TW" sz="12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0BC3C5AF-7364-997C-2FE1-64A36FC386E2}"/>
                  </a:ext>
                </a:extLst>
              </p:cNvPr>
              <p:cNvSpPr txBox="1"/>
              <p:nvPr/>
            </p:nvSpPr>
            <p:spPr>
              <a:xfrm>
                <a:off x="1001840" y="2381886"/>
                <a:ext cx="25137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Alan: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1200" dirty="0"/>
                  <a:t> 和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200" dirty="0"/>
                  <a:t> </a:t>
                </a:r>
                <a:r>
                  <a:rPr lang="zh-TW" altLang="en-US" sz="1200" dirty="0"/>
                  <a:t>的定義是相同的，跟隨論文定義</a:t>
                </a:r>
              </a:p>
            </p:txBody>
          </p:sp>
        </mc:Choice>
        <mc:Fallback xmlns="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0BC3C5AF-7364-997C-2FE1-64A36FC38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40" y="2381886"/>
                <a:ext cx="2513738" cy="461665"/>
              </a:xfrm>
              <a:prstGeom prst="rect">
                <a:avLst/>
              </a:prstGeom>
              <a:blipFill>
                <a:blip r:embed="rId16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9" name="圖片 188">
            <a:extLst>
              <a:ext uri="{FF2B5EF4-FFF2-40B4-BE49-F238E27FC236}">
                <a16:creationId xmlns:a16="http://schemas.microsoft.com/office/drawing/2014/main" id="{301DBB81-82DF-6414-4388-E72578BFD2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23047" y="5905591"/>
            <a:ext cx="4324539" cy="251585"/>
          </a:xfrm>
          <a:prstGeom prst="rect">
            <a:avLst/>
          </a:prstGeom>
        </p:spPr>
      </p:pic>
      <p:cxnSp>
        <p:nvCxnSpPr>
          <p:cNvPr id="191" name="直線單箭頭接點 190">
            <a:extLst>
              <a:ext uri="{FF2B5EF4-FFF2-40B4-BE49-F238E27FC236}">
                <a16:creationId xmlns:a16="http://schemas.microsoft.com/office/drawing/2014/main" id="{725D9CF3-579E-50DD-2D80-DF72FE6CB765}"/>
              </a:ext>
            </a:extLst>
          </p:cNvPr>
          <p:cNvCxnSpPr/>
          <p:nvPr/>
        </p:nvCxnSpPr>
        <p:spPr>
          <a:xfrm flipH="1">
            <a:off x="4073124" y="5653395"/>
            <a:ext cx="933216" cy="2792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DE0A4312-4955-C749-7F8A-DABE48B56B34}"/>
              </a:ext>
            </a:extLst>
          </p:cNvPr>
          <p:cNvCxnSpPr>
            <a:cxnSpLocks/>
          </p:cNvCxnSpPr>
          <p:nvPr/>
        </p:nvCxnSpPr>
        <p:spPr>
          <a:xfrm flipH="1">
            <a:off x="5471711" y="5653395"/>
            <a:ext cx="395689" cy="3049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E4202FD3-5862-2CE9-04BE-C6056FB44337}"/>
              </a:ext>
            </a:extLst>
          </p:cNvPr>
          <p:cNvSpPr/>
          <p:nvPr/>
        </p:nvSpPr>
        <p:spPr>
          <a:xfrm rot="16200000" flipH="1">
            <a:off x="2557315" y="197373"/>
            <a:ext cx="307778" cy="638235"/>
          </a:xfrm>
          <a:prstGeom prst="leftBrace">
            <a:avLst>
              <a:gd name="adj1" fmla="val 8333"/>
              <a:gd name="adj2" fmla="val 83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5A279B25-5E67-45CD-6186-53958E4C4D33}"/>
              </a:ext>
            </a:extLst>
          </p:cNvPr>
          <p:cNvSpPr/>
          <p:nvPr/>
        </p:nvSpPr>
        <p:spPr>
          <a:xfrm rot="16200000" flipH="1">
            <a:off x="5981196" y="-839139"/>
            <a:ext cx="285362" cy="2711257"/>
          </a:xfrm>
          <a:prstGeom prst="leftBrace">
            <a:avLst>
              <a:gd name="adj1" fmla="val 8333"/>
              <a:gd name="adj2" fmla="val 497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6A52C4-6F31-3E78-2DA2-84F9AF194057}"/>
              </a:ext>
            </a:extLst>
          </p:cNvPr>
          <p:cNvSpPr/>
          <p:nvPr/>
        </p:nvSpPr>
        <p:spPr>
          <a:xfrm>
            <a:off x="2551112" y="104058"/>
            <a:ext cx="2884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9875" lvl="1"/>
            <a:r>
              <a:rPr lang="en-US" altLang="zh-TW" sz="1400" b="1" dirty="0">
                <a:latin typeface="Cambria Math" panose="02040503050406030204" pitchFamily="18" charset="0"/>
                <a:cs typeface="Times New Roman" panose="02020603050405020304" pitchFamily="18" charset="0"/>
              </a:rPr>
              <a:t>Classification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IoU Joint Score</a:t>
            </a:r>
            <a:endParaRPr lang="en-US" altLang="zh-TW" sz="1400" b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5DC693-4416-DC62-1BD3-9523AD57808F}"/>
              </a:ext>
            </a:extLst>
          </p:cNvPr>
          <p:cNvSpPr/>
          <p:nvPr/>
        </p:nvSpPr>
        <p:spPr>
          <a:xfrm>
            <a:off x="5841239" y="75474"/>
            <a:ext cx="1815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latin typeface="Cambria Math" panose="02040503050406030204" pitchFamily="18" charset="0"/>
                <a:cs typeface="Times New Roman" panose="02020603050405020304" pitchFamily="18" charset="0"/>
              </a:rPr>
              <a:t>Bounding Regression </a:t>
            </a:r>
            <a:endParaRPr lang="zh-TW" altLang="en-US" sz="1400" b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FC098DD-A659-A127-FFF8-E54B8452BADA}"/>
                  </a:ext>
                </a:extLst>
              </p:cNvPr>
              <p:cNvSpPr/>
              <p:nvPr/>
            </p:nvSpPr>
            <p:spPr>
              <a:xfrm>
                <a:off x="91439" y="503027"/>
                <a:ext cx="8893535" cy="457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′, 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𝐶𝑡𝑟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e>
                    </m:nary>
                    <m:r>
                      <a:rPr lang="en-US" altLang="zh-TW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TW" sz="1400" i="1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d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(=4)</m:t>
                            </m:r>
                            <m:sSub>
                              <m:sSubPr>
                                <m:ctrlPr>
                                  <a:rPr lang="en-US" altLang="zh-TW" sz="1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𝑟𝑒𝑔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(=1)</m:t>
                            </m:r>
                            <m:sSub>
                              <m:sSubPr>
                                <m:ctrlPr>
                                  <a:rPr lang="en-US" altLang="zh-TW" sz="1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FC098DD-A659-A127-FFF8-E54B8452B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" y="503027"/>
                <a:ext cx="8893535" cy="457305"/>
              </a:xfrm>
              <a:prstGeom prst="rect">
                <a:avLst/>
              </a:prstGeom>
              <a:blipFill>
                <a:blip r:embed="rId18"/>
                <a:stretch>
                  <a:fillRect l="-206" t="-58667" b="-8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476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D8D490-E516-6E6E-733C-D7D91226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18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114351" y="119554"/>
                <a:ext cx="6739293" cy="301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indent="-177800">
                  <a:buFont typeface="Wingdings" panose="05000000000000000000" pitchFamily="2" charset="2"/>
                  <a:buChar char="n"/>
                </a:pPr>
                <a:r>
                  <a:rPr lang="en-US" altLang="zh-TW" sz="1200" dirty="0"/>
                  <a:t>Dirac delta distribution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200" dirty="0"/>
                  <a:t>:</a:t>
                </a:r>
              </a:p>
              <a:p>
                <a:pPr marL="177800" indent="84138">
                  <a:buFontTx/>
                  <a:buChar char="-"/>
                  <a:tabLst>
                    <a:tab pos="354013" algn="l"/>
                  </a:tabLst>
                </a:pPr>
                <a:r>
                  <a:rPr lang="en-US" altLang="zh-TW" sz="1200" dirty="0"/>
                  <a:t>Prior condition: It is equal to zero at all points except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TW" sz="1200" dirty="0"/>
              </a:p>
              <a:p>
                <a:pPr marL="177800" indent="84138">
                  <a:buFontTx/>
                  <a:buChar char="-"/>
                </a:pPr>
                <a:r>
                  <a:rPr lang="en-US" altLang="zh-TW" sz="1200" dirty="0">
                    <a:solidFill>
                      <a:srgbClr val="00B0F0"/>
                    </a:solidFill>
                  </a:rPr>
                  <a:t>It satisfies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sz="1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TW" sz="1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1200" dirty="0">
                  <a:solidFill>
                    <a:srgbClr val="00B0F0"/>
                  </a:solidFill>
                </a:endParaRPr>
              </a:p>
              <a:p>
                <a:pPr marL="177800" indent="84138">
                  <a:buFontTx/>
                  <a:buChar char="-"/>
                </a:pPr>
                <a:r>
                  <a:rPr lang="en-US" altLang="zh-TW" sz="1200" dirty="0"/>
                  <a:t>The integral form to recover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TW" sz="1200" dirty="0"/>
              </a:p>
              <a:p>
                <a:pPr marL="177800" indent="-177800">
                  <a:buFont typeface="Wingdings" panose="05000000000000000000" pitchFamily="2" charset="2"/>
                  <a:buChar char="n"/>
                </a:pPr>
                <a:r>
                  <a:rPr lang="en-US" altLang="zh-TW" sz="1200" dirty="0"/>
                  <a:t>General distribution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TW" sz="1200" b="0" dirty="0"/>
              </a:p>
              <a:p>
                <a:pPr marL="269875" indent="-92075">
                  <a:buFontTx/>
                  <a:buChar char="-"/>
                </a:pPr>
                <a:r>
                  <a:rPr lang="en-US" altLang="zh-TW" sz="1200" dirty="0">
                    <a:solidFill>
                      <a:srgbClr val="FF0000"/>
                    </a:solidFill>
                  </a:rPr>
                  <a:t>Prior condition: None</a:t>
                </a:r>
              </a:p>
              <a:p>
                <a:pPr marL="269875" indent="-92075">
                  <a:buFontTx/>
                  <a:buChar char="-"/>
                </a:pPr>
                <a:r>
                  <a:rPr lang="en-US" altLang="zh-TW" sz="1200" dirty="0">
                    <a:solidFill>
                      <a:srgbClr val="00B0F0"/>
                    </a:solidFill>
                  </a:rPr>
                  <a:t>It satisfies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sz="1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TW" sz="1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1200" dirty="0">
                  <a:solidFill>
                    <a:srgbClr val="00B0F0"/>
                  </a:solidFill>
                </a:endParaRPr>
              </a:p>
              <a:p>
                <a:pPr marL="269875" indent="-92075">
                  <a:buFontTx/>
                  <a:buChar char="-"/>
                </a:pPr>
                <a:r>
                  <a:rPr lang="en-US" altLang="zh-TW" sz="1200" dirty="0"/>
                  <a:t>The integral form to recover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200" dirty="0"/>
                  <a:t> 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𝑥𝑑𝑥</m:t>
                        </m:r>
                      </m:e>
                    </m:nary>
                  </m:oMath>
                </a14:m>
                <a:r>
                  <a:rPr lang="en-US" altLang="zh-TW" sz="12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𝑥𝑑𝑥</m:t>
                        </m:r>
                      </m:e>
                    </m:nary>
                  </m:oMath>
                </a14:m>
                <a:endParaRPr lang="en-US" altLang="zh-TW" sz="1200" dirty="0"/>
              </a:p>
              <a:p>
                <a:pPr marL="447675" lvl="1" indent="-1778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200" dirty="0"/>
                  <a:t>: minimum value of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200" dirty="0"/>
                  <a:t> (label)</a:t>
                </a:r>
              </a:p>
              <a:p>
                <a:pPr marL="447675" lvl="1" indent="-1778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TW" sz="1200" dirty="0"/>
                  <a:t>: maximum value of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200" b="0" dirty="0"/>
                  <a:t> (label), </a:t>
                </a:r>
                <a:r>
                  <a:rPr lang="en-US" altLang="zh-TW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TW" sz="12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1200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TW" sz="1200" dirty="0"/>
                  <a:t>)</a:t>
                </a:r>
              </a:p>
              <a:p>
                <a:pPr marL="269875" indent="-92075">
                  <a:buFontTx/>
                  <a:buChar char="-"/>
                </a:pPr>
                <a:r>
                  <a:rPr lang="en-US" altLang="zh-TW" sz="1200" dirty="0"/>
                  <a:t>Convert the integral over the </a:t>
                </a:r>
                <a:r>
                  <a:rPr lang="en-US" altLang="zh-TW" sz="1200" dirty="0">
                    <a:solidFill>
                      <a:srgbClr val="00B0F0"/>
                    </a:solidFill>
                  </a:rPr>
                  <a:t>continuous domain into a discrete representation </a:t>
                </a:r>
              </a:p>
              <a:p>
                <a:pPr marL="177800" indent="92075"/>
                <a:r>
                  <a:rPr lang="en-US" altLang="zh-TW" sz="1200" dirty="0">
                    <a:solidFill>
                      <a:srgbClr val="00B0F0"/>
                    </a:solidFill>
                  </a:rPr>
                  <a:t>(To be consistent with convolutional neural networks)</a:t>
                </a:r>
              </a:p>
              <a:p>
                <a:pPr marL="269875" lvl="1" indent="-92075">
                  <a:buFontTx/>
                  <a:buChar char="-"/>
                </a:pPr>
                <a:r>
                  <a:rPr lang="en-US" altLang="zh-TW" sz="1200" dirty="0"/>
                  <a:t>Continuous range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/>
                  <a:t>]</a:t>
                </a:r>
                <a:r>
                  <a:rPr lang="en-US" altLang="zh-TW" sz="1200" dirty="0">
                    <a:sym typeface="Wingdings" panose="05000000000000000000" pitchFamily="2" charset="2"/>
                  </a:rPr>
                  <a:t></a:t>
                </a:r>
                <a:r>
                  <a:rPr lang="en-US" altLang="zh-TW" sz="1200" dirty="0"/>
                  <a:t>Discretizing range,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/>
                  <a:t>} based on n(=16)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200" dirty="0"/>
                  <a:t>(=1)</a:t>
                </a:r>
              </a:p>
              <a:p>
                <a:pPr marL="269875" lvl="1" indent="-92075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2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𝑥𝑑𝑥</m:t>
                        </m:r>
                      </m:e>
                    </m:nary>
                  </m:oMath>
                </a14:m>
                <a:r>
                  <a:rPr lang="en-US" altLang="zh-TW" sz="12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2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1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1" y="119554"/>
                <a:ext cx="6739293" cy="3011081"/>
              </a:xfrm>
              <a:prstGeom prst="rect">
                <a:avLst/>
              </a:prstGeom>
              <a:blipFill>
                <a:blip r:embed="rId2"/>
                <a:stretch>
                  <a:fillRect t="-202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/>
          <p:cNvGrpSpPr/>
          <p:nvPr/>
        </p:nvGrpSpPr>
        <p:grpSpPr>
          <a:xfrm>
            <a:off x="6763551" y="71474"/>
            <a:ext cx="2200582" cy="914528"/>
            <a:chOff x="5735182" y="3398662"/>
            <a:chExt cx="2200582" cy="914528"/>
          </a:xfrm>
        </p:grpSpPr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5182" y="3398662"/>
              <a:ext cx="2200582" cy="9145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6070557" y="3645147"/>
                  <a:ext cx="950913" cy="274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557" y="3645147"/>
                  <a:ext cx="950913" cy="27494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119220" y="1833045"/>
                <a:ext cx="34653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00B0F0"/>
                    </a:solidFill>
                  </a:rPr>
                  <a:t>Alan:</a:t>
                </a:r>
                <a:r>
                  <a:rPr lang="zh-TW" altLang="en-US" sz="1400" dirty="0">
                    <a:solidFill>
                      <a:srgbClr val="00B0F0"/>
                    </a:solidFill>
                  </a:rPr>
                  <a:t>根據不同資料集有不同的</a:t>
                </a:r>
                <a:r>
                  <a:rPr lang="en-US" altLang="zh-TW" sz="1400" dirty="0">
                    <a:solidFill>
                      <a:srgbClr val="00B0F0"/>
                    </a:solidFill>
                  </a:rPr>
                  <a:t>range(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rgbClr val="00B0F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rgbClr val="00B0F0"/>
                    </a:solidFill>
                  </a:rPr>
                  <a:t>)</a:t>
                </a:r>
                <a:endParaRPr lang="zh-TW" altLang="en-US" sz="1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20" y="1833045"/>
                <a:ext cx="3465372" cy="307777"/>
              </a:xfrm>
              <a:prstGeom prst="rect">
                <a:avLst/>
              </a:prstGeom>
              <a:blipFill>
                <a:blip r:embed="rId19"/>
                <a:stretch>
                  <a:fillRect l="-528" t="-6000" r="-528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/>
          <p:cNvSpPr txBox="1"/>
          <p:nvPr/>
        </p:nvSpPr>
        <p:spPr>
          <a:xfrm>
            <a:off x="2548887" y="951806"/>
            <a:ext cx="2997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</a:rPr>
              <a:t>Alan: </a:t>
            </a:r>
            <a:r>
              <a:rPr lang="zh-TW" altLang="en-US" sz="1400" dirty="0">
                <a:solidFill>
                  <a:srgbClr val="00B0F0"/>
                </a:solidFill>
              </a:rPr>
              <a:t>其實模型學習的是</a:t>
            </a:r>
            <a:r>
              <a:rPr lang="en-US" altLang="zh-TW" sz="1400" dirty="0">
                <a:solidFill>
                  <a:srgbClr val="00B0F0"/>
                </a:solidFill>
              </a:rPr>
              <a:t>distribution 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20"/>
          <a:srcRect b="8994"/>
          <a:stretch/>
        </p:blipFill>
        <p:spPr>
          <a:xfrm>
            <a:off x="6721532" y="1003178"/>
            <a:ext cx="2172003" cy="866954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071F8C27-ACB9-643F-DC57-72C948317E56}"/>
              </a:ext>
            </a:extLst>
          </p:cNvPr>
          <p:cNvGrpSpPr/>
          <p:nvPr/>
        </p:nvGrpSpPr>
        <p:grpSpPr>
          <a:xfrm>
            <a:off x="6730314" y="2031698"/>
            <a:ext cx="2172003" cy="987138"/>
            <a:chOff x="8990705" y="6006287"/>
            <a:chExt cx="2172003" cy="987138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F5928DC0-8D82-6CDC-789C-3CB61CB8206E}"/>
                </a:ext>
              </a:extLst>
            </p:cNvPr>
            <p:cNvGrpSpPr/>
            <p:nvPr/>
          </p:nvGrpSpPr>
          <p:grpSpPr>
            <a:xfrm>
              <a:off x="8990705" y="6006287"/>
              <a:ext cx="2172003" cy="987138"/>
              <a:chOff x="6742710" y="5646232"/>
              <a:chExt cx="2172003" cy="987138"/>
            </a:xfrm>
          </p:grpSpPr>
          <p:pic>
            <p:nvPicPr>
              <p:cNvPr id="91" name="圖片 90">
                <a:extLst>
                  <a:ext uri="{FF2B5EF4-FFF2-40B4-BE49-F238E27FC236}">
                    <a16:creationId xmlns:a16="http://schemas.microsoft.com/office/drawing/2014/main" id="{FE1D303E-7107-4846-69C2-5F011AA97C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b="8994"/>
              <a:stretch/>
            </p:blipFill>
            <p:spPr>
              <a:xfrm>
                <a:off x="6742710" y="5646232"/>
                <a:ext cx="2172003" cy="86695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>
                    <a:extLst>
                      <a:ext uri="{FF2B5EF4-FFF2-40B4-BE49-F238E27FC236}">
                        <a16:creationId xmlns:a16="http://schemas.microsoft.com/office/drawing/2014/main" id="{E9616AB4-A753-D03F-C3B1-951A6FFC8188}"/>
                      </a:ext>
                    </a:extLst>
                  </p:cNvPr>
                  <p:cNvSpPr/>
                  <p:nvPr/>
                </p:nvSpPr>
                <p:spPr>
                  <a:xfrm>
                    <a:off x="7395419" y="6343509"/>
                    <a:ext cx="373949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E9616AB4-A753-D03F-C3B1-951A6FFC81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5419" y="6343509"/>
                    <a:ext cx="373949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矩形 92">
                    <a:extLst>
                      <a:ext uri="{FF2B5EF4-FFF2-40B4-BE49-F238E27FC236}">
                        <a16:creationId xmlns:a16="http://schemas.microsoft.com/office/drawing/2014/main" id="{C732A987-2570-3981-B026-06B855002E27}"/>
                      </a:ext>
                    </a:extLst>
                  </p:cNvPr>
                  <p:cNvSpPr/>
                  <p:nvPr/>
                </p:nvSpPr>
                <p:spPr>
                  <a:xfrm>
                    <a:off x="8160099" y="6356371"/>
                    <a:ext cx="375039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C732A987-2570-3981-B026-06B855002E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099" y="6356371"/>
                    <a:ext cx="375039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0A3CC767-340E-F96D-3A86-6671FCF279C8}"/>
                </a:ext>
              </a:extLst>
            </p:cNvPr>
            <p:cNvCxnSpPr/>
            <p:nvPr/>
          </p:nvCxnSpPr>
          <p:spPr>
            <a:xfrm>
              <a:off x="100685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6E94714A-F2D8-8189-6C46-29B32EF57240}"/>
                </a:ext>
              </a:extLst>
            </p:cNvPr>
            <p:cNvCxnSpPr/>
            <p:nvPr/>
          </p:nvCxnSpPr>
          <p:spPr>
            <a:xfrm>
              <a:off x="9845040" y="606552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C191CC98-8071-40ED-871B-B2C3EC3E44C1}"/>
                </a:ext>
              </a:extLst>
            </p:cNvPr>
            <p:cNvCxnSpPr/>
            <p:nvPr/>
          </p:nvCxnSpPr>
          <p:spPr>
            <a:xfrm>
              <a:off x="99161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1CB76879-FBCF-28B4-76B2-F3C294312E61}"/>
                </a:ext>
              </a:extLst>
            </p:cNvPr>
            <p:cNvCxnSpPr/>
            <p:nvPr/>
          </p:nvCxnSpPr>
          <p:spPr>
            <a:xfrm>
              <a:off x="99923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153D75AD-5C92-D4F6-BC8D-A71D19AD5502}"/>
                </a:ext>
              </a:extLst>
            </p:cNvPr>
            <p:cNvCxnSpPr/>
            <p:nvPr/>
          </p:nvCxnSpPr>
          <p:spPr>
            <a:xfrm>
              <a:off x="101447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C6336ACD-C57C-FC63-E2EE-0AA383346C5D}"/>
                </a:ext>
              </a:extLst>
            </p:cNvPr>
            <p:cNvCxnSpPr/>
            <p:nvPr/>
          </p:nvCxnSpPr>
          <p:spPr>
            <a:xfrm>
              <a:off x="102209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B6CA559F-FDA2-C9A6-E1FC-87B9D43F2A49}"/>
                </a:ext>
              </a:extLst>
            </p:cNvPr>
            <p:cNvCxnSpPr/>
            <p:nvPr/>
          </p:nvCxnSpPr>
          <p:spPr>
            <a:xfrm>
              <a:off x="102971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3BF07644-A92C-885C-81E4-E48ACB214E7E}"/>
                </a:ext>
              </a:extLst>
            </p:cNvPr>
            <p:cNvCxnSpPr/>
            <p:nvPr/>
          </p:nvCxnSpPr>
          <p:spPr>
            <a:xfrm>
              <a:off x="103733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687AAA88-0DEB-1F09-2960-AA8ED1BCDDB0}"/>
                </a:ext>
              </a:extLst>
            </p:cNvPr>
            <p:cNvCxnSpPr/>
            <p:nvPr/>
          </p:nvCxnSpPr>
          <p:spPr>
            <a:xfrm>
              <a:off x="104495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EC109A13-6256-0BB6-4576-54A89756A0A3}"/>
                </a:ext>
              </a:extLst>
            </p:cNvPr>
            <p:cNvCxnSpPr/>
            <p:nvPr/>
          </p:nvCxnSpPr>
          <p:spPr>
            <a:xfrm>
              <a:off x="105257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44A701FD-F365-8672-3D0B-DEF969CE4441}"/>
                </a:ext>
              </a:extLst>
            </p:cNvPr>
            <p:cNvCxnSpPr/>
            <p:nvPr/>
          </p:nvCxnSpPr>
          <p:spPr>
            <a:xfrm>
              <a:off x="10601960" y="6070600"/>
              <a:ext cx="0" cy="726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EA290E7D-DE72-5A9A-3426-0754CA49446F}"/>
                </a:ext>
              </a:extLst>
            </p:cNvPr>
            <p:cNvSpPr/>
            <p:nvPr/>
          </p:nvSpPr>
          <p:spPr>
            <a:xfrm>
              <a:off x="9824720" y="6751867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B6096B6E-2F05-BB4D-D5A5-8C52D5A962C1}"/>
                </a:ext>
              </a:extLst>
            </p:cNvPr>
            <p:cNvSpPr/>
            <p:nvPr/>
          </p:nvSpPr>
          <p:spPr>
            <a:xfrm>
              <a:off x="9890760" y="6757494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16C9481E-8D7C-EA68-8D73-726D56DE5EE1}"/>
                </a:ext>
              </a:extLst>
            </p:cNvPr>
            <p:cNvSpPr/>
            <p:nvPr/>
          </p:nvSpPr>
          <p:spPr>
            <a:xfrm>
              <a:off x="9972040" y="6763121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634F8EA2-EEBB-D703-ABCC-5E5BAA915358}"/>
                </a:ext>
              </a:extLst>
            </p:cNvPr>
            <p:cNvSpPr/>
            <p:nvPr/>
          </p:nvSpPr>
          <p:spPr>
            <a:xfrm>
              <a:off x="10048240" y="671794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659F57BD-815A-98A8-D03E-697F483EED49}"/>
                </a:ext>
              </a:extLst>
            </p:cNvPr>
            <p:cNvSpPr/>
            <p:nvPr/>
          </p:nvSpPr>
          <p:spPr>
            <a:xfrm>
              <a:off x="10124440" y="645886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1F6F2F56-90D0-54E2-FD39-92693F40715C}"/>
                </a:ext>
              </a:extLst>
            </p:cNvPr>
            <p:cNvSpPr/>
            <p:nvPr/>
          </p:nvSpPr>
          <p:spPr>
            <a:xfrm>
              <a:off x="10200640" y="644870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8BB3722-E08D-897A-7774-F34E544CD4E0}"/>
                </a:ext>
              </a:extLst>
            </p:cNvPr>
            <p:cNvSpPr/>
            <p:nvPr/>
          </p:nvSpPr>
          <p:spPr>
            <a:xfrm>
              <a:off x="10276840" y="660110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18032F8B-B43B-5C16-4701-3D3820D55306}"/>
                </a:ext>
              </a:extLst>
            </p:cNvPr>
            <p:cNvSpPr/>
            <p:nvPr/>
          </p:nvSpPr>
          <p:spPr>
            <a:xfrm>
              <a:off x="10353040" y="675350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05759724-43A8-3E12-0DAE-59AF7AC30BE0}"/>
                </a:ext>
              </a:extLst>
            </p:cNvPr>
            <p:cNvSpPr/>
            <p:nvPr/>
          </p:nvSpPr>
          <p:spPr>
            <a:xfrm>
              <a:off x="10429240" y="675858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4BF661E7-FD1E-CE48-9BDA-D8EC673DFED1}"/>
                </a:ext>
              </a:extLst>
            </p:cNvPr>
            <p:cNvSpPr/>
            <p:nvPr/>
          </p:nvSpPr>
          <p:spPr>
            <a:xfrm>
              <a:off x="10505440" y="675350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D77F88B6-97B4-4C78-93E5-4BAE79280E4A}"/>
                </a:ext>
              </a:extLst>
            </p:cNvPr>
            <p:cNvSpPr/>
            <p:nvPr/>
          </p:nvSpPr>
          <p:spPr>
            <a:xfrm>
              <a:off x="10581640" y="674842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7B76451-77D3-8ADE-75E0-90CE0E6F5A22}"/>
              </a:ext>
            </a:extLst>
          </p:cNvPr>
          <p:cNvSpPr txBox="1"/>
          <p:nvPr/>
        </p:nvSpPr>
        <p:spPr>
          <a:xfrm>
            <a:off x="6532802" y="917792"/>
            <a:ext cx="190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Continuous representation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9B07CFD5-4534-1475-D6B3-C4AE984C287C}"/>
              </a:ext>
            </a:extLst>
          </p:cNvPr>
          <p:cNvSpPr txBox="1"/>
          <p:nvPr/>
        </p:nvSpPr>
        <p:spPr>
          <a:xfrm>
            <a:off x="6563282" y="1844384"/>
            <a:ext cx="190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Discrete representation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3D280B77-A5BA-E9BB-F2D7-E3FB779385AF}"/>
              </a:ext>
            </a:extLst>
          </p:cNvPr>
          <p:cNvGrpSpPr/>
          <p:nvPr/>
        </p:nvGrpSpPr>
        <p:grpSpPr>
          <a:xfrm>
            <a:off x="6810414" y="123927"/>
            <a:ext cx="595074" cy="827879"/>
            <a:chOff x="5584682" y="4772234"/>
            <a:chExt cx="383229" cy="650852"/>
          </a:xfrm>
        </p:grpSpPr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CD76DAB5-266D-08AA-788C-A021C03F27F0}"/>
                </a:ext>
              </a:extLst>
            </p:cNvPr>
            <p:cNvSpPr txBox="1"/>
            <p:nvPr/>
          </p:nvSpPr>
          <p:spPr>
            <a:xfrm>
              <a:off x="5693194" y="4772234"/>
              <a:ext cx="222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</a:t>
              </a:r>
              <a:endParaRPr lang="zh-TW" altLang="en-US" sz="1200" dirty="0"/>
            </a:p>
          </p:txBody>
        </p: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8F4F6C70-190C-9E25-3725-3FF3B6A7ACF0}"/>
                </a:ext>
              </a:extLst>
            </p:cNvPr>
            <p:cNvGrpSpPr/>
            <p:nvPr/>
          </p:nvGrpSpPr>
          <p:grpSpPr>
            <a:xfrm>
              <a:off x="5584682" y="4864607"/>
              <a:ext cx="383229" cy="558479"/>
              <a:chOff x="5584682" y="4864607"/>
              <a:chExt cx="383229" cy="558479"/>
            </a:xfrm>
          </p:grpSpPr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D3120974-8A3C-E499-69AE-7A98117C8505}"/>
                  </a:ext>
                </a:extLst>
              </p:cNvPr>
              <p:cNvSpPr txBox="1"/>
              <p:nvPr/>
            </p:nvSpPr>
            <p:spPr>
              <a:xfrm>
                <a:off x="5745023" y="4864607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r</a:t>
                </a:r>
                <a:endParaRPr lang="zh-TW" altLang="en-US" sz="1200" dirty="0"/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A694249E-B57D-F099-05EA-C2AADF174AD7}"/>
                  </a:ext>
                </a:extLst>
              </p:cNvPr>
              <p:cNvSpPr txBox="1"/>
              <p:nvPr/>
            </p:nvSpPr>
            <p:spPr>
              <a:xfrm>
                <a:off x="5584682" y="4878121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l</a:t>
                </a:r>
                <a:endParaRPr lang="zh-TW" altLang="en-US" sz="1200" dirty="0"/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0224490B-1A26-6E80-6242-05830984C3EE}"/>
                  </a:ext>
                </a:extLst>
              </p:cNvPr>
              <p:cNvSpPr txBox="1"/>
              <p:nvPr/>
            </p:nvSpPr>
            <p:spPr>
              <a:xfrm>
                <a:off x="5682051" y="5146087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b</a:t>
                </a:r>
                <a:endParaRPr lang="zh-TW" altLang="en-US" sz="1200" dirty="0"/>
              </a:p>
            </p:txBody>
          </p:sp>
        </p:grp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35F80743-84BB-76CE-A133-D8EFB49F9501}"/>
              </a:ext>
            </a:extLst>
          </p:cNvPr>
          <p:cNvGrpSpPr/>
          <p:nvPr/>
        </p:nvGrpSpPr>
        <p:grpSpPr>
          <a:xfrm>
            <a:off x="6785396" y="1084314"/>
            <a:ext cx="595074" cy="827879"/>
            <a:chOff x="5584682" y="4772234"/>
            <a:chExt cx="383229" cy="650852"/>
          </a:xfrm>
        </p:grpSpPr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878BA2E4-848D-49F4-0F01-257E39DEA30B}"/>
                </a:ext>
              </a:extLst>
            </p:cNvPr>
            <p:cNvSpPr txBox="1"/>
            <p:nvPr/>
          </p:nvSpPr>
          <p:spPr>
            <a:xfrm>
              <a:off x="5693194" y="4772234"/>
              <a:ext cx="222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</a:t>
              </a:r>
              <a:endParaRPr lang="zh-TW" altLang="en-US" sz="1200" dirty="0"/>
            </a:p>
          </p:txBody>
        </p: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401FF1C2-B736-98A4-07F4-E484E95F4511}"/>
                </a:ext>
              </a:extLst>
            </p:cNvPr>
            <p:cNvGrpSpPr/>
            <p:nvPr/>
          </p:nvGrpSpPr>
          <p:grpSpPr>
            <a:xfrm>
              <a:off x="5584682" y="4864607"/>
              <a:ext cx="383229" cy="558479"/>
              <a:chOff x="5584682" y="4864607"/>
              <a:chExt cx="383229" cy="558479"/>
            </a:xfrm>
          </p:grpSpPr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27159437-240C-A0B7-3F72-74FCC2976BD6}"/>
                  </a:ext>
                </a:extLst>
              </p:cNvPr>
              <p:cNvSpPr txBox="1"/>
              <p:nvPr/>
            </p:nvSpPr>
            <p:spPr>
              <a:xfrm>
                <a:off x="5745023" y="4864607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r</a:t>
                </a:r>
                <a:endParaRPr lang="zh-TW" altLang="en-US" sz="1200" dirty="0"/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45077239-DEC2-0BA9-B0F0-8D884103C19F}"/>
                  </a:ext>
                </a:extLst>
              </p:cNvPr>
              <p:cNvSpPr txBox="1"/>
              <p:nvPr/>
            </p:nvSpPr>
            <p:spPr>
              <a:xfrm>
                <a:off x="5584682" y="4878121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l</a:t>
                </a:r>
                <a:endParaRPr lang="zh-TW" altLang="en-US" sz="1200" dirty="0"/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742D8D07-44AF-5F00-DDAA-B39231C60CB0}"/>
                  </a:ext>
                </a:extLst>
              </p:cNvPr>
              <p:cNvSpPr txBox="1"/>
              <p:nvPr/>
            </p:nvSpPr>
            <p:spPr>
              <a:xfrm>
                <a:off x="5682051" y="5146087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b</a:t>
                </a:r>
                <a:endParaRPr lang="zh-TW" altLang="en-US" sz="1200" dirty="0"/>
              </a:p>
            </p:txBody>
          </p:sp>
        </p:grp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5855829F-63F9-33F0-4CBB-76D289E2E262}"/>
              </a:ext>
            </a:extLst>
          </p:cNvPr>
          <p:cNvGrpSpPr/>
          <p:nvPr/>
        </p:nvGrpSpPr>
        <p:grpSpPr>
          <a:xfrm>
            <a:off x="6815356" y="2121383"/>
            <a:ext cx="595074" cy="827879"/>
            <a:chOff x="5584682" y="4772234"/>
            <a:chExt cx="383229" cy="650852"/>
          </a:xfrm>
        </p:grpSpPr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07AAA91E-6D9F-BC55-D7C2-0291C6EBCF9D}"/>
                </a:ext>
              </a:extLst>
            </p:cNvPr>
            <p:cNvSpPr txBox="1"/>
            <p:nvPr/>
          </p:nvSpPr>
          <p:spPr>
            <a:xfrm>
              <a:off x="5693194" y="4772234"/>
              <a:ext cx="222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</a:t>
              </a:r>
              <a:endParaRPr lang="zh-TW" altLang="en-US" sz="1200" dirty="0"/>
            </a:p>
          </p:txBody>
        </p:sp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DA975209-DBED-6E09-3A57-C88CDBD233F3}"/>
                </a:ext>
              </a:extLst>
            </p:cNvPr>
            <p:cNvGrpSpPr/>
            <p:nvPr/>
          </p:nvGrpSpPr>
          <p:grpSpPr>
            <a:xfrm>
              <a:off x="5584682" y="4864607"/>
              <a:ext cx="383229" cy="558479"/>
              <a:chOff x="5584682" y="4864607"/>
              <a:chExt cx="383229" cy="558479"/>
            </a:xfrm>
          </p:grpSpPr>
          <p:sp>
            <p:nvSpPr>
              <p:cNvPr id="162" name="文字方塊 161">
                <a:extLst>
                  <a:ext uri="{FF2B5EF4-FFF2-40B4-BE49-F238E27FC236}">
                    <a16:creationId xmlns:a16="http://schemas.microsoft.com/office/drawing/2014/main" id="{6CCD400C-B431-15D5-FCD0-370692A19E47}"/>
                  </a:ext>
                </a:extLst>
              </p:cNvPr>
              <p:cNvSpPr txBox="1"/>
              <p:nvPr/>
            </p:nvSpPr>
            <p:spPr>
              <a:xfrm>
                <a:off x="5745023" y="4864607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r</a:t>
                </a:r>
                <a:endParaRPr lang="zh-TW" altLang="en-US" sz="1200" dirty="0"/>
              </a:p>
            </p:txBody>
          </p:sp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F0C6AE6D-1CE9-8209-D8D9-F6E997B3C175}"/>
                  </a:ext>
                </a:extLst>
              </p:cNvPr>
              <p:cNvSpPr txBox="1"/>
              <p:nvPr/>
            </p:nvSpPr>
            <p:spPr>
              <a:xfrm>
                <a:off x="5584682" y="4878121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l</a:t>
                </a:r>
                <a:endParaRPr lang="zh-TW" altLang="en-US" sz="1200" dirty="0"/>
              </a:p>
            </p:txBody>
          </p:sp>
          <p:sp>
            <p:nvSpPr>
              <p:cNvPr id="164" name="文字方塊 163">
                <a:extLst>
                  <a:ext uri="{FF2B5EF4-FFF2-40B4-BE49-F238E27FC236}">
                    <a16:creationId xmlns:a16="http://schemas.microsoft.com/office/drawing/2014/main" id="{0628F342-D5BC-891B-18B8-73918EAE8595}"/>
                  </a:ext>
                </a:extLst>
              </p:cNvPr>
              <p:cNvSpPr txBox="1"/>
              <p:nvPr/>
            </p:nvSpPr>
            <p:spPr>
              <a:xfrm>
                <a:off x="5682051" y="5146087"/>
                <a:ext cx="22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b</a:t>
                </a:r>
                <a:endParaRPr lang="zh-TW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2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0180A7C-076B-6C59-8898-E76B2511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133"/>
            <a:ext cx="9144000" cy="396894"/>
          </a:xfrm>
        </p:spPr>
        <p:txBody>
          <a:bodyPr>
            <a:noAutofit/>
          </a:bodyPr>
          <a:lstStyle/>
          <a:p>
            <a:pPr defTabSz="538163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3.1.3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C11174B-98C6-CA91-862A-B6E39D652E91}"/>
                  </a:ext>
                </a:extLst>
              </p:cNvPr>
              <p:cNvSpPr txBox="1"/>
              <p:nvPr/>
            </p:nvSpPr>
            <p:spPr>
              <a:xfrm>
                <a:off x="106670" y="818965"/>
                <a:ext cx="4620984" cy="540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4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GIoU</a:t>
                </a:r>
                <a:r>
                  <a:rPr lang="en-US" altLang="zh-TW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Loss</a:t>
                </a:r>
              </a:p>
              <a:p>
                <a:pPr lvl="0"/>
                <a:endParaRPr lang="en-US" altLang="zh-TW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C11174B-98C6-CA91-862A-B6E39D65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0" y="818965"/>
                <a:ext cx="4620984" cy="540725"/>
              </a:xfrm>
              <a:prstGeom prst="rect">
                <a:avLst/>
              </a:prstGeom>
              <a:blipFill>
                <a:blip r:embed="rId3"/>
                <a:stretch>
                  <a:fillRect l="-395" t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弧 7">
            <a:extLst>
              <a:ext uri="{FF2B5EF4-FFF2-40B4-BE49-F238E27FC236}">
                <a16:creationId xmlns:a16="http://schemas.microsoft.com/office/drawing/2014/main" id="{173774CE-D2C2-207A-1759-C5191A2097C5}"/>
              </a:ext>
            </a:extLst>
          </p:cNvPr>
          <p:cNvSpPr/>
          <p:nvPr/>
        </p:nvSpPr>
        <p:spPr>
          <a:xfrm rot="16200000" flipH="1">
            <a:off x="2557315" y="197373"/>
            <a:ext cx="307778" cy="638235"/>
          </a:xfrm>
          <a:prstGeom prst="leftBrace">
            <a:avLst>
              <a:gd name="adj1" fmla="val 8333"/>
              <a:gd name="adj2" fmla="val 83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7F835921-B729-1788-EE74-5AB8DB54F6A1}"/>
              </a:ext>
            </a:extLst>
          </p:cNvPr>
          <p:cNvSpPr/>
          <p:nvPr/>
        </p:nvSpPr>
        <p:spPr>
          <a:xfrm rot="16200000" flipH="1">
            <a:off x="5981196" y="-839139"/>
            <a:ext cx="285362" cy="2711257"/>
          </a:xfrm>
          <a:prstGeom prst="leftBrace">
            <a:avLst>
              <a:gd name="adj1" fmla="val 8333"/>
              <a:gd name="adj2" fmla="val 497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8A2BE1-9E9B-2C53-45ED-1BBBCB67F3D4}"/>
              </a:ext>
            </a:extLst>
          </p:cNvPr>
          <p:cNvSpPr/>
          <p:nvPr/>
        </p:nvSpPr>
        <p:spPr>
          <a:xfrm>
            <a:off x="2551112" y="104058"/>
            <a:ext cx="2884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9875" lvl="1"/>
            <a:r>
              <a:rPr lang="en-US" altLang="zh-TW" sz="1400" b="1" dirty="0">
                <a:latin typeface="Cambria Math" panose="02040503050406030204" pitchFamily="18" charset="0"/>
                <a:cs typeface="Times New Roman" panose="02020603050405020304" pitchFamily="18" charset="0"/>
              </a:rPr>
              <a:t>Classification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IoU Joint Score</a:t>
            </a:r>
            <a:endParaRPr lang="en-US" altLang="zh-TW" sz="1400" b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408BFA-D5F8-F76B-FDEE-5B7F5B358416}"/>
              </a:ext>
            </a:extLst>
          </p:cNvPr>
          <p:cNvSpPr/>
          <p:nvPr/>
        </p:nvSpPr>
        <p:spPr>
          <a:xfrm>
            <a:off x="5841239" y="75474"/>
            <a:ext cx="1815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latin typeface="Cambria Math" panose="02040503050406030204" pitchFamily="18" charset="0"/>
                <a:cs typeface="Times New Roman" panose="02020603050405020304" pitchFamily="18" charset="0"/>
              </a:rPr>
              <a:t>Bounding Regression </a:t>
            </a:r>
            <a:endParaRPr lang="zh-TW" altLang="en-US" sz="1400" b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455EA6A-07B8-CFAB-F5AE-036E692A32C1}"/>
                  </a:ext>
                </a:extLst>
              </p:cNvPr>
              <p:cNvSpPr/>
              <p:nvPr/>
            </p:nvSpPr>
            <p:spPr>
              <a:xfrm>
                <a:off x="91439" y="503027"/>
                <a:ext cx="8893535" cy="457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𝐶𝑡𝑟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e>
                    </m:nary>
                    <m:r>
                      <a:rPr lang="en-US" altLang="zh-TW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TW" sz="1400" i="1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(=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TW" sz="1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𝑟𝑒𝑔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(=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TW" sz="1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455EA6A-07B8-CFAB-F5AE-036E692A3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" y="503027"/>
                <a:ext cx="8893535" cy="457305"/>
              </a:xfrm>
              <a:prstGeom prst="rect">
                <a:avLst/>
              </a:prstGeom>
              <a:blipFill>
                <a:blip r:embed="rId4"/>
                <a:stretch>
                  <a:fillRect l="-206" t="-58667" b="-8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58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3374-2CF4-F35A-B977-59FDF55B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1C7B510-F9AB-46FC-CDDF-A13792CC7C89}"/>
                  </a:ext>
                </a:extLst>
              </p:cNvPr>
              <p:cNvSpPr txBox="1"/>
              <p:nvPr/>
            </p:nvSpPr>
            <p:spPr>
              <a:xfrm>
                <a:off x="0" y="3284113"/>
                <a:ext cx="9236869" cy="34306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Backbone: Feature extraction  using </a:t>
                </a:r>
                <a:r>
                  <a:rPr lang="en-US" altLang="zh-TW" sz="1100" dirty="0"/>
                  <a:t>ResNet50</a:t>
                </a:r>
                <a:endPara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Neck: Feature pyramid network (p2-p5)</a:t>
                </a:r>
              </a:p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Head: Comprises </a:t>
                </a: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distinct subnet for each head (input p2-p4):</a:t>
                </a:r>
              </a:p>
              <a:p>
                <a:pPr marL="358775" lvl="1" indent="-182563"/>
                <a:r>
                  <a:rPr lang="en-US" altLang="zh-TW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</a:t>
                </a:r>
                <a:r>
                  <a:rPr lang="en-US" altLang="zh-TW" sz="1050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cls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subnet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(Classification &amp; </a:t>
                </a:r>
                <a:r>
                  <a:rPr lang="en-US" altLang="zh-TW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Branch): </a:t>
                </a:r>
                <a:r>
                  <a:rPr lang="en-US" altLang="zh-TW" sz="1050" dirty="0"/>
                  <a:t>Evaluate object category classification while incorporating location quality.</a:t>
                </a:r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30225" lvl="2" indent="-171450">
                  <a:buFontTx/>
                  <a:buChar char="-"/>
                </a:pPr>
                <a:r>
                  <a:rPr lang="en-US" altLang="zh-TW" sz="1050" dirty="0"/>
                  <a:t>Classification &amp; </a:t>
                </a:r>
                <a:r>
                  <a:rPr lang="en-US" altLang="zh-TW" sz="1050" dirty="0" err="1"/>
                  <a:t>IoU</a:t>
                </a:r>
                <a:r>
                  <a:rPr lang="en-US" altLang="zh-TW" sz="1050" dirty="0"/>
                  <a:t> Joint Score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TW" sz="105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105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TW" sz="105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TW" sz="1050" dirty="0"/>
                      <m:t>The</m:t>
                    </m:r>
                    <m:r>
                      <m:rPr>
                        <m:nor/>
                      </m:rPr>
                      <a:rPr lang="en-US" altLang="zh-TW" sz="1050" dirty="0"/>
                      <m:t> </m:t>
                    </m:r>
                    <m:r>
                      <m:rPr>
                        <m:nor/>
                      </m:rPr>
                      <a:rPr lang="en-US" altLang="zh-TW" sz="1050" dirty="0" smtClean="0">
                        <a:solidFill>
                          <a:srgbClr val="00B0F0"/>
                        </a:solidFill>
                      </a:rPr>
                      <m:t>predicted</m:t>
                    </m:r>
                    <m:r>
                      <m:rPr>
                        <m:nor/>
                      </m:rPr>
                      <a:rPr lang="en-US" altLang="zh-TW" sz="1050" dirty="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50" dirty="0" smtClean="0">
                        <a:solidFill>
                          <a:srgbClr val="00B0F0"/>
                        </a:solidFill>
                      </a:rPr>
                      <m:t>probability</m:t>
                    </m:r>
                    <m:r>
                      <a:rPr lang="en-US" altLang="zh-TW" sz="105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TW" sz="105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5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05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5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5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5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5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1050" dirty="0"/>
                  <a:t> of the grid point (</a:t>
                </a:r>
                <a:r>
                  <a:rPr lang="en-US" altLang="zh-TW" sz="1050" dirty="0" err="1"/>
                  <a:t>x,y,z</a:t>
                </a:r>
                <a:r>
                  <a:rPr lang="en-US" altLang="zh-TW" sz="1050" dirty="0"/>
                  <a:t>) combines classification confidence and location quality.</a:t>
                </a:r>
                <a:endParaRPr lang="en-US" altLang="zh-TW" sz="1050" dirty="0">
                  <a:solidFill>
                    <a:srgbClr val="0070C0"/>
                  </a:solidFill>
                </a:endParaRPr>
              </a:p>
              <a:p>
                <a:pPr marL="530225" lvl="2" indent="-171450">
                  <a:buFontTx/>
                  <a:buChar char="-"/>
                </a:pP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5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05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TW" sz="10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05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Quality Focal Loss (QFL)</a:t>
                </a:r>
                <a:endParaRPr lang="en-US" altLang="zh-TW" sz="1050" dirty="0">
                  <a:solidFill>
                    <a:srgbClr val="0070C0"/>
                  </a:solidFill>
                </a:endParaRPr>
              </a:p>
              <a:p>
                <a:pPr marL="358775" lvl="1" indent="-176213"/>
                <a:r>
                  <a:rPr lang="en-US" altLang="zh-TW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TW" alt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 subnet </a:t>
                </a:r>
                <a:r>
                  <a:rPr lang="en-US" altLang="zh-TW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Branch): Estimate the 6 direction </a:t>
                </a:r>
                <a:r>
                  <a:rPr lang="en-US" altLang="zh-TW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 (offset) to the boundaries of an object</a:t>
                </a:r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9263" lvl="1" indent="-90488">
                  <a:buFontTx/>
                  <a:buChar char="-"/>
                </a:pPr>
                <a:r>
                  <a:rPr lang="en-US" altLang="zh-TW" sz="1050" dirty="0"/>
                  <a:t> 6 direction </a:t>
                </a:r>
                <a:r>
                  <a:rPr lang="en-US" altLang="zh-TW" sz="1000" dirty="0"/>
                  <a:t>coordinate distribution </a:t>
                </a:r>
                <a:r>
                  <a:rPr lang="en-US" altLang="zh-TW" sz="1000" i="0" dirty="0">
                    <a:latin typeface="+mj-lt"/>
                  </a:rPr>
                  <a:t>Map</a:t>
                </a:r>
                <a:r>
                  <a:rPr lang="en-US" altLang="zh-TW" sz="1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1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10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zh-TW" altLang="en-US" sz="10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𝑑𝑖𝑟𝑒𝑐𝑡𝑖𝑜𝑛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TW" sz="1000" b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front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bk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backward</m:t>
                    </m:r>
                    <m:r>
                      <m:rPr>
                        <m:nor/>
                      </m:rP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nor/>
                      </m:rPr>
                      <a:rPr lang="zh-TW" altLang="en-US" sz="1000" dirty="0" smtClean="0"/>
                      <m:t>；</m:t>
                    </m:r>
                    <m:r>
                      <m:rPr>
                        <m:nor/>
                      </m:rPr>
                      <a:rPr lang="en-US" altLang="zh-TW" sz="1000" dirty="0"/>
                      <m:t> 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/>
                      <m:t>={</m:t>
                    </m:r>
                    <m:acc>
                      <m:accPr>
                        <m:chr m:val="̂"/>
                        <m:ctrlPr>
                          <a:rPr lang="zh-TW" altLang="en-US" sz="1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acc>
                    <m:r>
                      <m:rPr>
                        <m:nor/>
                      </m:rPr>
                      <a:rPr lang="en-US" altLang="zh-TW" sz="1000" dirty="0"/>
                      <m:t>}</m:t>
                    </m:r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TW" sz="1000" dirty="0">
                    <a:solidFill>
                      <a:srgbClr val="000000"/>
                    </a:solidFill>
                  </a:rPr>
                  <a:t>at grid (</a:t>
                </a:r>
                <a:r>
                  <a:rPr lang="en-US" altLang="zh-TW" sz="1000" dirty="0" err="1">
                    <a:solidFill>
                      <a:srgbClr val="000000"/>
                    </a:solidFill>
                  </a:rPr>
                  <a:t>x,y,z</a:t>
                </a:r>
                <a:r>
                  <a:rPr lang="en-US" altLang="zh-TW" sz="1000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714375" lvl="3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000" dirty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000" dirty="0"/>
                  <a:t> is a discrete probability </a:t>
                </a:r>
                <a:r>
                  <a:rPr lang="en-US" altLang="zh-TW" sz="1000" u="sng" dirty="0"/>
                  <a:t>distribution</a:t>
                </a:r>
                <a:r>
                  <a:rPr lang="en-US" altLang="zh-TW" sz="1000" dirty="0"/>
                  <a:t> represented as an </a:t>
                </a:r>
                <a:r>
                  <a:rPr lang="en-US" altLang="zh-TW" sz="1000" dirty="0">
                    <a:solidFill>
                      <a:srgbClr val="00B0F0"/>
                    </a:solidFill>
                  </a:rPr>
                  <a:t>(17 (n+1)-D vector) </a:t>
                </a:r>
                <a:r>
                  <a:rPr lang="en-US" altLang="zh-TW" sz="1000" dirty="0"/>
                  <a:t>vector of the grid point (x, y, z) . Each element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corresponds to the predicted probability of the value falling within a </a:t>
                </a:r>
                <a:r>
                  <a:rPr lang="en-US" altLang="zh-TW" sz="1000" dirty="0" err="1"/>
                  <a:t>ith</a:t>
                </a:r>
                <a:r>
                  <a:rPr lang="en-US" altLang="zh-TW" sz="1000" dirty="0"/>
                  <a:t> specific bin, where the discretized range is defined as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=15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=16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1000" dirty="0"/>
                  <a:t>, given n(=16)</a:t>
                </a:r>
                <a:r>
                  <a:rPr lang="zh-TW" altLang="en-US" sz="1000" dirty="0"/>
                  <a:t> </a:t>
                </a:r>
                <a:r>
                  <a:rPr lang="en-US" altLang="zh-TW" sz="1000" dirty="0"/>
                  <a:t>and bin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</a:rPr>
                  <a:t>(=1).</a:t>
                </a:r>
              </a:p>
              <a:p>
                <a:pPr marL="714375" lvl="3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/>
                  <a:t>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TW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000" u="sng" dirty="0">
                    <a:solidFill>
                      <a:schemeClr val="accent2"/>
                    </a:solidFill>
                  </a:rPr>
                  <a:t>Distribution Focal Loss (DFL) </a:t>
                </a:r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450850" lvl="2" indent="-93663">
                  <a:buFontTx/>
                  <a:buChar char="-"/>
                </a:pPr>
                <a:r>
                  <a:rPr lang="en-US" altLang="zh-TW" sz="1000" dirty="0"/>
                  <a:t>6 direction coordinate </a:t>
                </a:r>
                <a:r>
                  <a:rPr lang="en-US" altLang="zh-TW" sz="1000" i="0" dirty="0">
                    <a:latin typeface="+mj-lt"/>
                  </a:rPr>
                  <a:t>Map</a:t>
                </a:r>
                <a:r>
                  <a:rPr lang="en-US" altLang="zh-TW" sz="1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zh-TW" altLang="en-US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TW" sz="1000" dirty="0">
                        <a:latin typeface="Cambria Math" panose="02040503050406030204" pitchFamily="18" charset="0"/>
                      </a:rPr>
                      <m:t>bk</m:t>
                    </m:r>
                    <m:r>
                      <m:rPr>
                        <m:nor/>
                      </m:rPr>
                      <a:rPr lang="zh-TW" altLang="en-US" sz="1000" dirty="0" smtClean="0"/>
                      <m:t>；</m:t>
                    </m:r>
                    <m:r>
                      <m:rPr>
                        <m:nor/>
                      </m:rPr>
                      <a:rPr lang="en-US" altLang="zh-TW" sz="1000" dirty="0"/>
                      <m:t> 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/>
                      <m:t>={</m:t>
                    </m:r>
                    <m:acc>
                      <m:accPr>
                        <m:chr m:val="̂"/>
                        <m:ctrlPr>
                          <a:rPr lang="zh-TW" altLang="en-US" sz="1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m:rPr>
                        <m:nor/>
                      </m:rPr>
                      <a:rPr lang="en-US" altLang="zh-TW" sz="1000" dirty="0"/>
                      <m:t>}</m:t>
                    </m:r>
                  </m:oMath>
                </a14:m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714375" lvl="3" indent="-177800">
                  <a:buFont typeface="PMingLiU" panose="02020500000000000000" pitchFamily="18" charset="-120"/>
                  <a:buChar char="。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altLang="zh-TW" sz="1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p>
                            </m:sSubSup>
                            <m:r>
                              <a:rPr lang="en-US" altLang="zh-TW" sz="1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e>
                    </m:nary>
                    <m:r>
                      <a:rPr lang="en-US" altLang="zh-TW" sz="10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1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dirty="0"/>
                  <a:t>: The k-direction </a:t>
                </a:r>
                <a:r>
                  <a:rPr lang="en-US" altLang="zh-TW" sz="1000" u="sng" dirty="0"/>
                  <a:t>distance value </a:t>
                </a:r>
                <a:r>
                  <a:rPr lang="en-US" altLang="zh-TW" sz="1000" dirty="0"/>
                  <a:t>of a bounding box of </a:t>
                </a:r>
              </a:p>
              <a:p>
                <a:pPr marL="714375" lvl="3"/>
                <a:r>
                  <a:rPr lang="en-US" altLang="zh-TW" sz="1000" dirty="0"/>
                  <a:t>the grid point (</a:t>
                </a:r>
                <a:r>
                  <a:rPr lang="en-US" altLang="zh-TW" sz="1000" dirty="0" err="1"/>
                  <a:t>x,y,z</a:t>
                </a:r>
                <a:r>
                  <a:rPr lang="en-US" altLang="zh-TW" sz="1000" dirty="0"/>
                  <a:t>); i.e., integration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</a:t>
                </a:r>
              </a:p>
              <a:p>
                <a:pPr marL="714375" lvl="3" indent="-177800">
                  <a:buFont typeface="PMingLiU" panose="02020500000000000000" pitchFamily="18" charset="-120"/>
                  <a:buChar char="。"/>
                </a:pPr>
                <a:r>
                  <a:rPr lang="en-US" altLang="zh-TW" sz="1050" dirty="0"/>
                  <a:t>Loss: </a:t>
                </a:r>
                <a:r>
                  <a:rPr lang="en-US" altLang="zh-TW" sz="1050" u="sng" dirty="0" err="1">
                    <a:solidFill>
                      <a:srgbClr val="FF0000"/>
                    </a:solidFill>
                  </a:rPr>
                  <a:t>IoU</a:t>
                </a:r>
                <a:r>
                  <a:rPr lang="en-US" altLang="zh-TW" sz="1050" u="sng" dirty="0">
                    <a:solidFill>
                      <a:schemeClr val="accent2"/>
                    </a:solidFill>
                  </a:rPr>
                  <a:t> loss = 1</a:t>
                </a:r>
                <a:r>
                  <a:rPr lang="zh-TW" altLang="en-US" sz="1050" u="sng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TW" sz="1050" u="sng" dirty="0">
                    <a:solidFill>
                      <a:schemeClr val="accent2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𝐺𝑇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</m:num>
                      <m:den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𝐺𝑇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</m:den>
                    </m:f>
                  </m:oMath>
                </a14:m>
                <a:endParaRPr lang="en-US" altLang="zh-TW" sz="1050" u="sng" dirty="0">
                  <a:solidFill>
                    <a:schemeClr val="accent2"/>
                  </a:solidFill>
                </a:endParaRPr>
              </a:p>
              <a:p>
                <a:pPr marL="79375" lvl="2" indent="-79375"/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Total loss: </a:t>
                </a:r>
                <a14:m>
                  <m:oMath xmlns:m="http://schemas.openxmlformats.org/officeDocument/2006/math">
                    <m:r>
                      <a:rPr lang="en-US" altLang="zh-TW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  <m:r>
                      <a:rPr lang="en-US" altLang="zh-TW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TW" sz="105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05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e>
                    </m:nary>
                    <m:r>
                      <a:rPr lang="en-US" altLang="zh-TW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TW" sz="105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05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  <m:sup/>
                      <m:e>
                        <m:r>
                          <a:rPr lang="en-US" altLang="zh-TW" sz="1050" i="1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5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05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z</m:t>
                                </m:r>
                              </m:sub>
                              <m:sup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05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==1</m:t>
                            </m:r>
                          </m:e>
                        </m:d>
                        <m:d>
                          <m:d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IoU</m:t>
                            </m:r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050" b="0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05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05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1C7B510-F9AB-46FC-CDDF-A13792CC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4113"/>
                <a:ext cx="9236869" cy="3430619"/>
              </a:xfrm>
              <a:prstGeom prst="rect">
                <a:avLst/>
              </a:prstGeom>
              <a:blipFill>
                <a:blip r:embed="rId3"/>
                <a:stretch>
                  <a:fillRect t="-178" b="-87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 descr="一張含有 文字, 圖表, 方案, 螢幕擷取畫面 的圖片&#10;&#10;自動產生的描述">
            <a:extLst>
              <a:ext uri="{FF2B5EF4-FFF2-40B4-BE49-F238E27FC236}">
                <a16:creationId xmlns:a16="http://schemas.microsoft.com/office/drawing/2014/main" id="{3E079294-BA52-4F83-7B4C-0790525EB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1" y="305493"/>
            <a:ext cx="8542866" cy="3042813"/>
          </a:xfrm>
          <a:prstGeom prst="rect">
            <a:avLst/>
          </a:prstGeom>
        </p:spPr>
      </p:pic>
      <p:grpSp>
        <p:nvGrpSpPr>
          <p:cNvPr id="66" name="群組 65">
            <a:extLst>
              <a:ext uri="{FF2B5EF4-FFF2-40B4-BE49-F238E27FC236}">
                <a16:creationId xmlns:a16="http://schemas.microsoft.com/office/drawing/2014/main" id="{7BEEADA1-F282-7C3C-9EFF-807AF929C27F}"/>
              </a:ext>
            </a:extLst>
          </p:cNvPr>
          <p:cNvGrpSpPr/>
          <p:nvPr/>
        </p:nvGrpSpPr>
        <p:grpSpPr>
          <a:xfrm>
            <a:off x="5257799" y="256763"/>
            <a:ext cx="3725334" cy="2747283"/>
            <a:chOff x="2201333" y="3687383"/>
            <a:chExt cx="3558329" cy="2980857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4CF4B64-60E4-3406-4872-087C646E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2014" b="19447"/>
            <a:stretch/>
          </p:blipFill>
          <p:spPr>
            <a:xfrm>
              <a:off x="2201333" y="3687383"/>
              <a:ext cx="3558329" cy="2980857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87EFA73-6D9E-323D-526C-D7EC12934308}"/>
                </a:ext>
              </a:extLst>
            </p:cNvPr>
            <p:cNvSpPr txBox="1"/>
            <p:nvPr/>
          </p:nvSpPr>
          <p:spPr>
            <a:xfrm>
              <a:off x="2382386" y="4845123"/>
              <a:ext cx="853361" cy="233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/>
                <a:t>12x12x12x256c</a:t>
              </a:r>
              <a:endParaRPr lang="zh-TW" altLang="en-US" sz="8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9CFB0C6-FE30-BB7B-D0AB-70C83932B8FC}"/>
                </a:ext>
              </a:extLst>
            </p:cNvPr>
            <p:cNvSpPr txBox="1"/>
            <p:nvPr/>
          </p:nvSpPr>
          <p:spPr>
            <a:xfrm>
              <a:off x="2662766" y="4423160"/>
              <a:ext cx="3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x4</a:t>
              </a:r>
              <a:endParaRPr lang="zh-TW" altLang="en-US" sz="1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D7511F4-9E4A-30EF-1ACD-5780FD9B36BB}"/>
                </a:ext>
              </a:extLst>
            </p:cNvPr>
            <p:cNvSpPr txBox="1"/>
            <p:nvPr/>
          </p:nvSpPr>
          <p:spPr>
            <a:xfrm>
              <a:off x="3079806" y="4722185"/>
              <a:ext cx="852744" cy="36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/>
                <a:t>Conv 1x1x1 </a:t>
              </a:r>
              <a:r>
                <a:rPr lang="en-US" altLang="zh-TW" sz="800" dirty="0">
                  <a:sym typeface="Wingdings" panose="05000000000000000000" pitchFamily="2" charset="2"/>
                </a:rPr>
                <a:t></a:t>
              </a:r>
              <a:r>
                <a:rPr lang="en-US" altLang="zh-TW" sz="800" dirty="0"/>
                <a:t>12x12x12x1c</a:t>
              </a:r>
              <a:endParaRPr lang="zh-TW" altLang="en-US" sz="8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1217D19-1FF0-0183-47CE-32114760EB60}"/>
                </a:ext>
              </a:extLst>
            </p:cNvPr>
            <p:cNvSpPr txBox="1"/>
            <p:nvPr/>
          </p:nvSpPr>
          <p:spPr>
            <a:xfrm>
              <a:off x="2652182" y="5398519"/>
              <a:ext cx="3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x4</a:t>
              </a:r>
              <a:endParaRPr lang="zh-TW" altLang="en-US" sz="12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6C168C4-7463-5795-F2E5-27F37D4CAE0F}"/>
                </a:ext>
              </a:extLst>
            </p:cNvPr>
            <p:cNvSpPr txBox="1"/>
            <p:nvPr/>
          </p:nvSpPr>
          <p:spPr>
            <a:xfrm>
              <a:off x="3022371" y="5940097"/>
              <a:ext cx="1651375" cy="50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/>
                <a:t>Conv 1x1x1</a:t>
              </a:r>
            </a:p>
            <a:p>
              <a:r>
                <a:rPr lang="en-US" altLang="zh-TW" sz="700" dirty="0">
                  <a:sym typeface="Wingdings" panose="05000000000000000000" pitchFamily="2" charset="2"/>
                </a:rPr>
                <a:t></a:t>
              </a:r>
              <a:r>
                <a:rPr lang="en-US" altLang="zh-TW" sz="700" dirty="0"/>
                <a:t>12x12x12x</a:t>
              </a:r>
              <a:r>
                <a:rPr lang="en-US" altLang="zh-TW" sz="700" dirty="0">
                  <a:solidFill>
                    <a:srgbClr val="FF0000"/>
                  </a:solidFill>
                </a:rPr>
                <a:t>102c</a:t>
              </a:r>
              <a:r>
                <a:rPr lang="en-US" altLang="zh-TW" sz="700" dirty="0"/>
                <a:t> </a:t>
              </a:r>
            </a:p>
            <a:p>
              <a:r>
                <a:rPr lang="en-US" altLang="zh-TW" sz="700" dirty="0"/>
                <a:t>(6 directions x 17 bins =102</a:t>
              </a:r>
              <a:r>
                <a:rPr lang="en-US" altLang="zh-TW" sz="1050" dirty="0"/>
                <a:t>)</a:t>
              </a:r>
              <a:endParaRPr lang="zh-TW" altLang="en-US" sz="1050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B3BC14C-9B7D-A6EE-475E-585AB8D22E6C}"/>
                </a:ext>
              </a:extLst>
            </p:cNvPr>
            <p:cNvSpPr txBox="1"/>
            <p:nvPr/>
          </p:nvSpPr>
          <p:spPr>
            <a:xfrm>
              <a:off x="2337245" y="6036840"/>
              <a:ext cx="853361" cy="233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/>
                <a:t>12x12x12x256c</a:t>
              </a:r>
              <a:endParaRPr lang="zh-TW" altLang="en-US" sz="800" dirty="0"/>
            </a:p>
          </p:txBody>
        </p: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40F4B71-EF72-0983-FB3C-0F0E66549F47}"/>
              </a:ext>
            </a:extLst>
          </p:cNvPr>
          <p:cNvSpPr txBox="1"/>
          <p:nvPr/>
        </p:nvSpPr>
        <p:spPr>
          <a:xfrm>
            <a:off x="784114" y="267438"/>
            <a:ext cx="159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AutoNum type="arabicPeriod"/>
            </a:pPr>
            <a:r>
              <a:rPr lang="en-US" altLang="zh-TW" sz="1200" dirty="0"/>
              <a:t>Backbone: </a:t>
            </a:r>
          </a:p>
          <a:p>
            <a:r>
              <a:rPr lang="en-US" altLang="zh-TW" sz="1200" dirty="0"/>
              <a:t>Feature Extraction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200" dirty="0"/>
              <a:t>ResNet50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0A314BD-E42C-CD25-C5AA-B9BFE4783078}"/>
              </a:ext>
            </a:extLst>
          </p:cNvPr>
          <p:cNvSpPr/>
          <p:nvPr/>
        </p:nvSpPr>
        <p:spPr>
          <a:xfrm>
            <a:off x="7038497" y="1700632"/>
            <a:ext cx="1549321" cy="9202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3A7694B3-6B3D-61A4-7DF5-6EBA148406CE}"/>
              </a:ext>
            </a:extLst>
          </p:cNvPr>
          <p:cNvSpPr txBox="1"/>
          <p:nvPr/>
        </p:nvSpPr>
        <p:spPr>
          <a:xfrm>
            <a:off x="4962798" y="807285"/>
            <a:ext cx="77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1) </a:t>
            </a:r>
            <a:r>
              <a:rPr lang="en-US" altLang="zh-TW" sz="1100" dirty="0" err="1"/>
              <a:t>cls</a:t>
            </a:r>
            <a:r>
              <a:rPr lang="en-US" altLang="zh-TW" sz="1100" dirty="0"/>
              <a:t> subnet</a:t>
            </a:r>
            <a:endParaRPr lang="zh-TW" altLang="en-US" sz="11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37E86D7B-9727-ABC4-B5EF-6DA9C9F702A1}"/>
              </a:ext>
            </a:extLst>
          </p:cNvPr>
          <p:cNvSpPr txBox="1"/>
          <p:nvPr/>
        </p:nvSpPr>
        <p:spPr>
          <a:xfrm>
            <a:off x="4951907" y="2100805"/>
            <a:ext cx="77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2) loc subnet</a:t>
            </a:r>
            <a:endParaRPr lang="zh-TW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90BBF48A-25EA-B234-D0E3-31264E07BA1F}"/>
                  </a:ext>
                </a:extLst>
              </p:cNvPr>
              <p:cNvSpPr txBox="1"/>
              <p:nvPr/>
            </p:nvSpPr>
            <p:spPr>
              <a:xfrm>
                <a:off x="6136874" y="848315"/>
                <a:ext cx="537633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F30E0932-6452-9642-05F2-FC64748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74" y="848315"/>
                <a:ext cx="537633" cy="376770"/>
              </a:xfrm>
              <a:prstGeom prst="rect">
                <a:avLst/>
              </a:prstGeom>
              <a:blipFill>
                <a:blip r:embed="rId6"/>
                <a:stretch>
                  <a:fillRect t="-1613" r="-2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字方塊 92">
            <a:extLst>
              <a:ext uri="{FF2B5EF4-FFF2-40B4-BE49-F238E27FC236}">
                <a16:creationId xmlns:a16="http://schemas.microsoft.com/office/drawing/2014/main" id="{DF534747-05E5-71DD-780E-6756187D0DE2}"/>
              </a:ext>
            </a:extLst>
          </p:cNvPr>
          <p:cNvSpPr txBox="1"/>
          <p:nvPr/>
        </p:nvSpPr>
        <p:spPr>
          <a:xfrm>
            <a:off x="3351623" y="5877845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 </a:t>
            </a:r>
            <a:r>
              <a:rPr lang="zh-TW" altLang="en-US" sz="900" dirty="0"/>
              <a:t>求</a:t>
            </a:r>
            <a:r>
              <a:rPr lang="en-US" altLang="zh-TW" sz="900" dirty="0"/>
              <a:t>distribution </a:t>
            </a:r>
            <a:r>
              <a:rPr lang="zh-TW" altLang="en-US" sz="900" dirty="0"/>
              <a:t>的期望值</a:t>
            </a:r>
            <a:r>
              <a:rPr lang="en-US" altLang="zh-TW" sz="900" dirty="0"/>
              <a:t>,</a:t>
            </a:r>
            <a:r>
              <a:rPr lang="zh-TW" altLang="en-US" sz="900" dirty="0"/>
              <a:t>將分布轉換成一個數值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BF894BAD-BC12-E992-11B9-8C198335B33A}"/>
                  </a:ext>
                </a:extLst>
              </p:cNvPr>
              <p:cNvSpPr txBox="1"/>
              <p:nvPr/>
            </p:nvSpPr>
            <p:spPr>
              <a:xfrm>
                <a:off x="6177502" y="1569131"/>
                <a:ext cx="285750" cy="383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BF894BAD-BC12-E992-11B9-8C198335B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502" y="1569131"/>
                <a:ext cx="285750" cy="383888"/>
              </a:xfrm>
              <a:prstGeom prst="rect">
                <a:avLst/>
              </a:prstGeom>
              <a:blipFill>
                <a:blip r:embed="rId7"/>
                <a:stretch>
                  <a:fillRect t="-1587" r="-17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>
            <a:extLst>
              <a:ext uri="{FF2B5EF4-FFF2-40B4-BE49-F238E27FC236}">
                <a16:creationId xmlns:a16="http://schemas.microsoft.com/office/drawing/2014/main" id="{2139C14B-5C50-0B3A-2228-D98320E523A2}"/>
              </a:ext>
            </a:extLst>
          </p:cNvPr>
          <p:cNvSpPr txBox="1"/>
          <p:nvPr/>
        </p:nvSpPr>
        <p:spPr>
          <a:xfrm>
            <a:off x="5046230" y="3074685"/>
            <a:ext cx="3614523" cy="2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/>
              <a:t>Classification &amp;</a:t>
            </a:r>
            <a:r>
              <a:rPr lang="zh-TW" altLang="en-US" sz="900" dirty="0"/>
              <a:t> </a:t>
            </a:r>
            <a:r>
              <a:rPr lang="en-US" altLang="zh-TW" sz="900" dirty="0" err="1"/>
              <a:t>IoU</a:t>
            </a:r>
            <a:r>
              <a:rPr lang="en-US" altLang="zh-TW" sz="900" dirty="0"/>
              <a:t> Branch + Regression Branch  </a:t>
            </a:r>
            <a:endParaRPr lang="zh-TW" altLang="en-US" sz="9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FED787-569C-24DF-2EE2-BE59092E1AA6}"/>
              </a:ext>
            </a:extLst>
          </p:cNvPr>
          <p:cNvSpPr txBox="1"/>
          <p:nvPr/>
        </p:nvSpPr>
        <p:spPr>
          <a:xfrm>
            <a:off x="2568158" y="4592679"/>
            <a:ext cx="37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2F2890-79FD-58AA-9EAE-69150FB986F2}"/>
              </a:ext>
            </a:extLst>
          </p:cNvPr>
          <p:cNvSpPr txBox="1"/>
          <p:nvPr/>
        </p:nvSpPr>
        <p:spPr>
          <a:xfrm>
            <a:off x="2568946" y="3916179"/>
            <a:ext cx="37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45B8404-B2B5-C8D5-E927-A11C6DEC7C32}"/>
                  </a:ext>
                </a:extLst>
              </p:cNvPr>
              <p:cNvSpPr txBox="1"/>
              <p:nvPr/>
            </p:nvSpPr>
            <p:spPr>
              <a:xfrm>
                <a:off x="-45391" y="2950000"/>
                <a:ext cx="20626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00B0F0"/>
                    </a:solidFill>
                  </a:rPr>
                  <a:t>height x width x depth /</a:t>
                </a:r>
                <a14:m>
                  <m:oMath xmlns:m="http://schemas.openxmlformats.org/officeDocument/2006/math">
                    <m:r>
                      <a:rPr lang="en-US" altLang="zh-TW" sz="1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TW" altLang="en-US" sz="11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45B8404-B2B5-C8D5-E927-A11C6DEC7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91" y="2950000"/>
                <a:ext cx="2062631" cy="261610"/>
              </a:xfrm>
              <a:prstGeom prst="rect">
                <a:avLst/>
              </a:prstGeom>
              <a:blipFill>
                <a:blip r:embed="rId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立方體 38">
            <a:extLst>
              <a:ext uri="{FF2B5EF4-FFF2-40B4-BE49-F238E27FC236}">
                <a16:creationId xmlns:a16="http://schemas.microsoft.com/office/drawing/2014/main" id="{FE18FEC0-A688-7247-30B9-CF228DF6A93B}"/>
              </a:ext>
            </a:extLst>
          </p:cNvPr>
          <p:cNvSpPr/>
          <p:nvPr/>
        </p:nvSpPr>
        <p:spPr>
          <a:xfrm>
            <a:off x="8365168" y="1767340"/>
            <a:ext cx="204488" cy="642993"/>
          </a:xfrm>
          <a:prstGeom prst="cube">
            <a:avLst>
              <a:gd name="adj" fmla="val 78693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2263A4D-9CA7-0368-B68B-39118A6C6631}"/>
              </a:ext>
            </a:extLst>
          </p:cNvPr>
          <p:cNvCxnSpPr/>
          <p:nvPr/>
        </p:nvCxnSpPr>
        <p:spPr>
          <a:xfrm flipV="1">
            <a:off x="7893844" y="2175882"/>
            <a:ext cx="454133" cy="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E700274-8131-970A-9291-6B4D9EA9D23E}"/>
              </a:ext>
            </a:extLst>
          </p:cNvPr>
          <p:cNvSpPr txBox="1"/>
          <p:nvPr/>
        </p:nvSpPr>
        <p:spPr>
          <a:xfrm>
            <a:off x="7772256" y="2163000"/>
            <a:ext cx="71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integral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0CF4B7-0648-0256-BC92-4768AA33C780}"/>
              </a:ext>
            </a:extLst>
          </p:cNvPr>
          <p:cNvSpPr txBox="1"/>
          <p:nvPr/>
        </p:nvSpPr>
        <p:spPr>
          <a:xfrm>
            <a:off x="1634118" y="5594433"/>
            <a:ext cx="71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integral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8557542-EF75-1798-D683-2730872F6303}"/>
                  </a:ext>
                </a:extLst>
              </p:cNvPr>
              <p:cNvSpPr txBox="1"/>
              <p:nvPr/>
            </p:nvSpPr>
            <p:spPr>
              <a:xfrm>
                <a:off x="5161806" y="5243606"/>
                <a:ext cx="2814479" cy="1174039"/>
              </a:xfrm>
              <a:prstGeom prst="rect">
                <a:avLst/>
              </a:prstGeom>
              <a:noFill/>
              <a:ln w="19050"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TW" sz="9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9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  <m:sup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9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900" dirty="0"/>
                  <a:t>: GT</a:t>
                </a:r>
                <a:r>
                  <a:rPr lang="zh-TW" altLang="en-US" sz="900" dirty="0"/>
                  <a:t> </a:t>
                </a:r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category </a:t>
                </a:r>
                <a:r>
                  <a:rPr lang="en-US" altLang="zh-TW" sz="9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(1(</a:t>
                </a:r>
                <a:r>
                  <a:rPr lang="en-US" altLang="zh-TW" sz="9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fg</a:t>
                </a:r>
                <a:r>
                  <a:rPr lang="en-US" altLang="zh-TW" sz="9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)/0(</a:t>
                </a:r>
                <a:r>
                  <a:rPr lang="en-US" altLang="zh-TW" sz="9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bg</a:t>
                </a:r>
                <a:r>
                  <a:rPr lang="en-US" altLang="zh-TW" sz="9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))</a:t>
                </a:r>
                <a:endParaRPr lang="en-US" altLang="zh-TW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9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altLang="zh-TW" sz="900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sz="900" dirty="0"/>
                  <a:t>) : GT relative offsets from the 6 sides of a bounding box </a:t>
                </a:r>
                <a:r>
                  <a:rPr lang="en-US" altLang="zh-TW" sz="9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located at </a:t>
                </a:r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(x, y, z)</a:t>
                </a:r>
                <a:r>
                  <a:rPr lang="zh-TW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9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9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900" b="0" i="0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TW" sz="9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‘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‘</m:t>
                        </m:r>
                      </m:sup>
                    </m:sSubSup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900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900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900" dirty="0"/>
                  <a:t>):</a:t>
                </a:r>
                <a:r>
                  <a:rPr lang="zh-TW" altLang="en-US" sz="900" dirty="0"/>
                  <a:t> </a:t>
                </a:r>
                <a:r>
                  <a:rPr lang="en-US" altLang="zh-TW" sz="900" dirty="0"/>
                  <a:t>normalizing regression targets by </a:t>
                </a:r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l-</a:t>
                </a:r>
                <a:r>
                  <a:rPr lang="en-US" altLang="zh-TW" sz="9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stride</a:t>
                </a:r>
                <a:r>
                  <a:rPr lang="en-US" altLang="zh-TW" sz="900" dirty="0"/>
                  <a:t> </a:t>
                </a:r>
                <a14:m>
                  <m:oMath xmlns:m="http://schemas.openxmlformats.org/officeDocument/2006/math">
                    <m:r>
                      <a:rPr lang="en-US" altLang="zh-TW" sz="9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9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9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9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900" dirty="0"/>
                  <a:t>, ex: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‘</m:t>
                        </m:r>
                      </m:sup>
                    </m:sSubSup>
                  </m:oMath>
                </a14:m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9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  <m:sup>
                        <m:r>
                          <a:rPr lang="en-US" altLang="zh-TW" sz="9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/ </a:t>
                </a:r>
                <a14:m>
                  <m:oMath xmlns:m="http://schemas.openxmlformats.org/officeDocument/2006/math">
                    <m:r>
                      <a:rPr lang="en-US" altLang="zh-TW" sz="9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 (</m:t>
                    </m:r>
                    <m:r>
                      <a:rPr lang="en-US" altLang="zh-TW" sz="9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9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8557542-EF75-1798-D683-2730872F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806" y="5243606"/>
                <a:ext cx="2814479" cy="1174039"/>
              </a:xfrm>
              <a:prstGeom prst="rect">
                <a:avLst/>
              </a:prstGeom>
              <a:blipFill>
                <a:blip r:embed="rId9"/>
                <a:stretch>
                  <a:fillRect r="-217" b="-518"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64">
            <a:extLst>
              <a:ext uri="{FF2B5EF4-FFF2-40B4-BE49-F238E27FC236}">
                <a16:creationId xmlns:a16="http://schemas.microsoft.com/office/drawing/2014/main" id="{C24646C7-2E93-61C2-CB66-03AAF2DD4C3B}"/>
              </a:ext>
            </a:extLst>
          </p:cNvPr>
          <p:cNvGrpSpPr/>
          <p:nvPr/>
        </p:nvGrpSpPr>
        <p:grpSpPr>
          <a:xfrm>
            <a:off x="7805928" y="5257188"/>
            <a:ext cx="1330965" cy="1573333"/>
            <a:chOff x="7792914" y="5156993"/>
            <a:chExt cx="1330965" cy="1573333"/>
          </a:xfrm>
        </p:grpSpPr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48069BED-B1BD-0838-2ACF-2123D8CD6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92914" y="5156993"/>
              <a:ext cx="1330965" cy="1573333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90F6ACAA-204E-1B98-A562-8943908C45DC}"/>
                </a:ext>
              </a:extLst>
            </p:cNvPr>
            <p:cNvSpPr txBox="1"/>
            <p:nvPr/>
          </p:nvSpPr>
          <p:spPr>
            <a:xfrm>
              <a:off x="8145397" y="5674912"/>
              <a:ext cx="387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>
                  <a:solidFill>
                    <a:srgbClr val="FF0000"/>
                  </a:solidFill>
                </a:rPr>
                <a:t>(</a:t>
              </a:r>
              <a:r>
                <a:rPr lang="en-US" altLang="zh-TW" sz="1050" dirty="0" err="1">
                  <a:solidFill>
                    <a:srgbClr val="FF0000"/>
                  </a:solidFill>
                </a:rPr>
                <a:t>x,y</a:t>
              </a:r>
              <a:r>
                <a:rPr lang="en-US" altLang="zh-TW" sz="1050" dirty="0">
                  <a:solidFill>
                    <a:srgbClr val="FF0000"/>
                  </a:solidFill>
                </a:rPr>
                <a:t>)</a:t>
              </a:r>
              <a:endParaRPr lang="zh-TW" altLang="en-US" sz="105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9985F64D-2F11-7C6E-F4BC-771AA4E314AF}"/>
                    </a:ext>
                  </a:extLst>
                </p:cNvPr>
                <p:cNvSpPr txBox="1"/>
                <p:nvPr/>
              </p:nvSpPr>
              <p:spPr>
                <a:xfrm>
                  <a:off x="7809565" y="5744836"/>
                  <a:ext cx="657847" cy="29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47AF623A-D9F9-425B-2E8A-1CA5B4A27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565" y="5744836"/>
                  <a:ext cx="657847" cy="29918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26FE50B2-746D-CB23-9F3A-090043DA6392}"/>
                    </a:ext>
                  </a:extLst>
                </p:cNvPr>
                <p:cNvSpPr txBox="1"/>
                <p:nvPr/>
              </p:nvSpPr>
              <p:spPr>
                <a:xfrm>
                  <a:off x="8204275" y="5767320"/>
                  <a:ext cx="657847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913AE2CC-756C-F217-DFE4-33979DEAC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4275" y="5767320"/>
                  <a:ext cx="657847" cy="2916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F2960A69-9446-DE07-561C-B536A8B0202A}"/>
                    </a:ext>
                  </a:extLst>
                </p:cNvPr>
                <p:cNvSpPr txBox="1"/>
                <p:nvPr/>
              </p:nvSpPr>
              <p:spPr>
                <a:xfrm>
                  <a:off x="8127606" y="5301339"/>
                  <a:ext cx="657847" cy="29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A7E58C06-6A80-8C14-85EE-F6A222872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606" y="5301339"/>
                  <a:ext cx="657847" cy="29309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B1C67B7A-0F13-8AE4-5BB1-3C34F04C124C}"/>
                    </a:ext>
                  </a:extLst>
                </p:cNvPr>
                <p:cNvSpPr txBox="1"/>
                <p:nvPr/>
              </p:nvSpPr>
              <p:spPr>
                <a:xfrm>
                  <a:off x="8089278" y="6157153"/>
                  <a:ext cx="657847" cy="29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EDB53FD3-9D06-0129-428B-721603BA2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278" y="6157153"/>
                  <a:ext cx="657847" cy="29918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A970B6-2B8B-ED1F-D8F4-F96EF8D06286}"/>
              </a:ext>
            </a:extLst>
          </p:cNvPr>
          <p:cNvSpPr txBox="1"/>
          <p:nvPr/>
        </p:nvSpPr>
        <p:spPr>
          <a:xfrm>
            <a:off x="7629324" y="4146340"/>
            <a:ext cx="151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 </a:t>
            </a:r>
            <a:r>
              <a:rPr lang="zh-TW" altLang="en-US" sz="900" dirty="0"/>
              <a:t>以</a:t>
            </a:r>
            <a:r>
              <a:rPr lang="en-US" altLang="zh-TW" sz="900" dirty="0"/>
              <a:t>P4 </a:t>
            </a:r>
            <a:r>
              <a:rPr lang="zh-TW" altLang="en-US" sz="900" dirty="0"/>
              <a:t>當作輸入為例 </a:t>
            </a:r>
            <a:endParaRPr lang="en-US" altLang="zh-TW" sz="900" dirty="0"/>
          </a:p>
          <a:p>
            <a:r>
              <a:rPr lang="en-US" altLang="zh-TW" sz="900" dirty="0"/>
              <a:t>(x, y) = (0~11, 0~11)</a:t>
            </a:r>
            <a:endParaRPr lang="zh-TW" altLang="en-US" sz="9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B97C31C-928E-E1CC-DA3E-036C110EF7DE}"/>
              </a:ext>
            </a:extLst>
          </p:cNvPr>
          <p:cNvSpPr/>
          <p:nvPr/>
        </p:nvSpPr>
        <p:spPr>
          <a:xfrm>
            <a:off x="5207000" y="5257188"/>
            <a:ext cx="3937000" cy="158707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E93CED4-498B-21F5-ABAC-E57A76E55ECE}"/>
                  </a:ext>
                </a:extLst>
              </p:cNvPr>
              <p:cNvSpPr txBox="1"/>
              <p:nvPr/>
            </p:nvSpPr>
            <p:spPr>
              <a:xfrm>
                <a:off x="5340952" y="6363481"/>
                <a:ext cx="2171375" cy="476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/>
                  <a:t>alan</a:t>
                </a:r>
                <a:r>
                  <a:rPr lang="zh-TW" altLang="en-US" sz="800" dirty="0"/>
                  <a:t>： 技巧</a:t>
                </a:r>
                <a:r>
                  <a:rPr lang="en-US" altLang="zh-TW" sz="800" dirty="0"/>
                  <a:t>:</a:t>
                </a:r>
                <a:r>
                  <a:rPr lang="zh-TW" altLang="en-US" sz="800" dirty="0"/>
                  <a:t> 每一層的</a:t>
                </a:r>
                <a:r>
                  <a:rPr lang="en-US" altLang="zh-TW" sz="800" dirty="0"/>
                  <a:t>pyramid level </a:t>
                </a:r>
                <a:r>
                  <a:rPr lang="zh-TW" altLang="en-US" sz="800" dirty="0"/>
                  <a:t>輸出的</a:t>
                </a:r>
                <a:r>
                  <a:rPr lang="en-US" altLang="zh-TW" sz="800" dirty="0"/>
                  <a:t>regression target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8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8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8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TW" sz="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800" dirty="0"/>
                  <a:t> 都會除上</a:t>
                </a:r>
                <a:r>
                  <a:rPr lang="en-US" altLang="zh-TW" sz="800" dirty="0"/>
                  <a:t>stride</a:t>
                </a:r>
                <a:r>
                  <a:rPr lang="zh-TW" altLang="en-US" sz="800" dirty="0"/>
                  <a:t> 做 </a:t>
                </a:r>
                <a:r>
                  <a:rPr lang="en-US" altLang="zh-TW" sz="800" dirty="0"/>
                  <a:t>normalize, </a:t>
                </a:r>
                <a:r>
                  <a:rPr lang="zh-TW" altLang="en-US" sz="800" dirty="0"/>
                  <a:t>降低每一層的差異。</a:t>
                </a: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E93CED4-498B-21F5-ABAC-E57A76E55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52" y="6363481"/>
                <a:ext cx="2171375" cy="476412"/>
              </a:xfrm>
              <a:prstGeom prst="rect">
                <a:avLst/>
              </a:prstGeom>
              <a:blipFill>
                <a:blip r:embed="rId1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DC6D38A2-534D-4DDE-A580-6928E13CD033}"/>
              </a:ext>
            </a:extLst>
          </p:cNvPr>
          <p:cNvSpPr txBox="1">
            <a:spLocks/>
          </p:cNvSpPr>
          <p:nvPr/>
        </p:nvSpPr>
        <p:spPr>
          <a:xfrm>
            <a:off x="-21625" y="-55690"/>
            <a:ext cx="7060122" cy="3797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49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Introduction: Motivation, Objective and Global Framework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 </a:t>
            </a:r>
            <a:r>
              <a:rPr lang="en-US" altLang="zh-TW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PAN net</a:t>
            </a:r>
            <a:r>
              <a:rPr lang="zh-TW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C07184-928B-8B3D-ECC9-A6657E31CACD}"/>
              </a:ext>
            </a:extLst>
          </p:cNvPr>
          <p:cNvSpPr txBox="1"/>
          <p:nvPr/>
        </p:nvSpPr>
        <p:spPr>
          <a:xfrm>
            <a:off x="-21625" y="104177"/>
            <a:ext cx="512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 Framework</a:t>
            </a:r>
            <a:r>
              <a:rPr lang="en-US" altLang="zh-TW" sz="1200" b="1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en-US" altLang="zh-TW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Modified FCOS</a:t>
            </a:r>
            <a:r>
              <a:rPr lang="en-US" altLang="zh-TW" sz="1200" b="1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with Generalized Focal Loss (our) 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43AFA4-C5AA-632E-BFB9-757FE50BA932}"/>
              </a:ext>
            </a:extLst>
          </p:cNvPr>
          <p:cNvSpPr/>
          <p:nvPr/>
        </p:nvSpPr>
        <p:spPr>
          <a:xfrm>
            <a:off x="2385454" y="396056"/>
            <a:ext cx="1540483" cy="2716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平行四邊形 8">
            <a:extLst>
              <a:ext uri="{FF2B5EF4-FFF2-40B4-BE49-F238E27FC236}">
                <a16:creationId xmlns:a16="http://schemas.microsoft.com/office/drawing/2014/main" id="{29EAE961-66A7-A8B3-ED30-5C2A95EC9BDD}"/>
              </a:ext>
            </a:extLst>
          </p:cNvPr>
          <p:cNvSpPr/>
          <p:nvPr/>
        </p:nvSpPr>
        <p:spPr>
          <a:xfrm>
            <a:off x="2411847" y="2140577"/>
            <a:ext cx="1506175" cy="399562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E2DD8F4A-D1FF-3607-DA54-A06E107FDAA3}"/>
              </a:ext>
            </a:extLst>
          </p:cNvPr>
          <p:cNvSpPr/>
          <p:nvPr/>
        </p:nvSpPr>
        <p:spPr>
          <a:xfrm>
            <a:off x="2568158" y="1618512"/>
            <a:ext cx="1232433" cy="430612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平行四邊形 11">
            <a:extLst>
              <a:ext uri="{FF2B5EF4-FFF2-40B4-BE49-F238E27FC236}">
                <a16:creationId xmlns:a16="http://schemas.microsoft.com/office/drawing/2014/main" id="{E3DC85C6-A00E-EF55-A755-A97B3DC6E34D}"/>
              </a:ext>
            </a:extLst>
          </p:cNvPr>
          <p:cNvSpPr/>
          <p:nvPr/>
        </p:nvSpPr>
        <p:spPr>
          <a:xfrm>
            <a:off x="2695479" y="1172944"/>
            <a:ext cx="977789" cy="360725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B0A7B87-BBC8-676C-C557-DDCBAF624DD3}"/>
              </a:ext>
            </a:extLst>
          </p:cNvPr>
          <p:cNvCxnSpPr>
            <a:cxnSpLocks/>
            <a:endCxn id="12" idx="5"/>
          </p:cNvCxnSpPr>
          <p:nvPr/>
        </p:nvCxnSpPr>
        <p:spPr>
          <a:xfrm flipV="1">
            <a:off x="2078831" y="1353307"/>
            <a:ext cx="735498" cy="101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EF9C670-ACD0-AA87-1A17-791878DE023E}"/>
              </a:ext>
            </a:extLst>
          </p:cNvPr>
          <p:cNvCxnSpPr>
            <a:cxnSpLocks/>
            <a:endCxn id="11" idx="5"/>
          </p:cNvCxnSpPr>
          <p:nvPr/>
        </p:nvCxnSpPr>
        <p:spPr>
          <a:xfrm>
            <a:off x="2152977" y="1833818"/>
            <a:ext cx="5570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5D3EFC5-81B0-82BF-9BEF-2192F3346916}"/>
              </a:ext>
            </a:extLst>
          </p:cNvPr>
          <p:cNvCxnSpPr>
            <a:cxnSpLocks/>
            <a:endCxn id="9" idx="5"/>
          </p:cNvCxnSpPr>
          <p:nvPr/>
        </p:nvCxnSpPr>
        <p:spPr>
          <a:xfrm>
            <a:off x="2156143" y="2339992"/>
            <a:ext cx="387350" cy="3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0563CC8-19DA-0318-999B-2E2FFC6E6E51}"/>
              </a:ext>
            </a:extLst>
          </p:cNvPr>
          <p:cNvSpPr txBox="1"/>
          <p:nvPr/>
        </p:nvSpPr>
        <p:spPr>
          <a:xfrm>
            <a:off x="2312953" y="312249"/>
            <a:ext cx="1959930" cy="4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2. Neck:</a:t>
            </a:r>
          </a:p>
          <a:p>
            <a:r>
              <a:rPr lang="en-US" altLang="zh-TW" sz="1200" dirty="0"/>
              <a:t>Feature Pyramid Network </a:t>
            </a:r>
            <a:endParaRPr lang="zh-TW" altLang="en-US" sz="12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4F1799F-17F7-F814-632F-A05A810AA8B8}"/>
              </a:ext>
            </a:extLst>
          </p:cNvPr>
          <p:cNvCxnSpPr>
            <a:cxnSpLocks/>
          </p:cNvCxnSpPr>
          <p:nvPr/>
        </p:nvCxnSpPr>
        <p:spPr>
          <a:xfrm flipV="1">
            <a:off x="3573585" y="1348969"/>
            <a:ext cx="564349" cy="1117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0E58112-0CEE-970B-EB3B-580BC31CFACC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3658715" y="1819982"/>
            <a:ext cx="417298" cy="1383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4EB3A7D-CE7D-B8E9-095D-06329DBC8780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3786376" y="2339992"/>
            <a:ext cx="289637" cy="36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FD26ECD1-4692-6040-1FBA-C192BBC0EEE6}"/>
              </a:ext>
            </a:extLst>
          </p:cNvPr>
          <p:cNvSpPr/>
          <p:nvPr/>
        </p:nvSpPr>
        <p:spPr>
          <a:xfrm>
            <a:off x="3881980" y="333403"/>
            <a:ext cx="914400" cy="299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50455A8-F6A2-01AA-CDF9-BD65957A19B5}"/>
              </a:ext>
            </a:extLst>
          </p:cNvPr>
          <p:cNvSpPr txBox="1"/>
          <p:nvPr/>
        </p:nvSpPr>
        <p:spPr>
          <a:xfrm>
            <a:off x="3936744" y="294365"/>
            <a:ext cx="2592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3. Head (Ex. input p4) </a:t>
            </a: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35CB9BB-8982-D9F2-9E33-55525A0D491F}"/>
              </a:ext>
            </a:extLst>
          </p:cNvPr>
          <p:cNvCxnSpPr>
            <a:cxnSpLocks/>
          </p:cNvCxnSpPr>
          <p:nvPr/>
        </p:nvCxnSpPr>
        <p:spPr>
          <a:xfrm>
            <a:off x="3943117" y="402263"/>
            <a:ext cx="29347" cy="2903254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平行四邊形 50">
            <a:extLst>
              <a:ext uri="{FF2B5EF4-FFF2-40B4-BE49-F238E27FC236}">
                <a16:creationId xmlns:a16="http://schemas.microsoft.com/office/drawing/2014/main" id="{8F1AD9B7-9684-21DA-63E8-8F41FE85BC08}"/>
              </a:ext>
            </a:extLst>
          </p:cNvPr>
          <p:cNvSpPr/>
          <p:nvPr/>
        </p:nvSpPr>
        <p:spPr>
          <a:xfrm>
            <a:off x="1332209" y="830339"/>
            <a:ext cx="821156" cy="274201"/>
          </a:xfrm>
          <a:prstGeom prst="parallelogram">
            <a:avLst>
              <a:gd name="adj" fmla="val 7189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6FF872C-0836-76E2-188E-98C40F7B77F3}"/>
              </a:ext>
            </a:extLst>
          </p:cNvPr>
          <p:cNvSpPr/>
          <p:nvPr/>
        </p:nvSpPr>
        <p:spPr>
          <a:xfrm>
            <a:off x="1412579" y="1200683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C4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24489ED-C3E0-C03A-64D9-ABA3BB692DDA}"/>
              </a:ext>
            </a:extLst>
          </p:cNvPr>
          <p:cNvSpPr/>
          <p:nvPr/>
        </p:nvSpPr>
        <p:spPr>
          <a:xfrm>
            <a:off x="1332209" y="1663729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C3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9ADE2CE-6E98-C443-DF66-A485CC680B5B}"/>
              </a:ext>
            </a:extLst>
          </p:cNvPr>
          <p:cNvSpPr/>
          <p:nvPr/>
        </p:nvSpPr>
        <p:spPr>
          <a:xfrm>
            <a:off x="1214938" y="2160937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F63B30E-F5E5-08CB-0699-036941731712}"/>
              </a:ext>
            </a:extLst>
          </p:cNvPr>
          <p:cNvSpPr/>
          <p:nvPr/>
        </p:nvSpPr>
        <p:spPr>
          <a:xfrm>
            <a:off x="1515633" y="839608"/>
            <a:ext cx="374654" cy="163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C5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48518E63-ED09-C7B3-8A4D-5BAFDC341ABE}"/>
              </a:ext>
            </a:extLst>
          </p:cNvPr>
          <p:cNvCxnSpPr>
            <a:cxnSpLocks/>
          </p:cNvCxnSpPr>
          <p:nvPr/>
        </p:nvCxnSpPr>
        <p:spPr>
          <a:xfrm flipH="1" flipV="1">
            <a:off x="1649917" y="1047388"/>
            <a:ext cx="13618" cy="22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1C625991-54E5-E734-CEDE-8CD83B3C00BF}"/>
              </a:ext>
            </a:extLst>
          </p:cNvPr>
          <p:cNvSpPr/>
          <p:nvPr/>
        </p:nvSpPr>
        <p:spPr>
          <a:xfrm>
            <a:off x="2900957" y="1189133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P4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D46732F-21C7-8301-7692-7B5EFF5F14BD}"/>
              </a:ext>
            </a:extLst>
          </p:cNvPr>
          <p:cNvSpPr/>
          <p:nvPr/>
        </p:nvSpPr>
        <p:spPr>
          <a:xfrm>
            <a:off x="2828933" y="1656811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P3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BFAF7ED-A938-233D-F7B1-1EC2F9047DC3}"/>
              </a:ext>
            </a:extLst>
          </p:cNvPr>
          <p:cNvSpPr/>
          <p:nvPr/>
        </p:nvSpPr>
        <p:spPr>
          <a:xfrm>
            <a:off x="2660480" y="2171846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P2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平行四邊形 79">
            <a:extLst>
              <a:ext uri="{FF2B5EF4-FFF2-40B4-BE49-F238E27FC236}">
                <a16:creationId xmlns:a16="http://schemas.microsoft.com/office/drawing/2014/main" id="{3D6F1573-77D1-C4D1-389D-3DA887C7174D}"/>
              </a:ext>
            </a:extLst>
          </p:cNvPr>
          <p:cNvSpPr/>
          <p:nvPr/>
        </p:nvSpPr>
        <p:spPr>
          <a:xfrm>
            <a:off x="2845321" y="806363"/>
            <a:ext cx="720474" cy="299088"/>
          </a:xfrm>
          <a:prstGeom prst="parallelogram">
            <a:avLst>
              <a:gd name="adj" fmla="val 65895"/>
            </a:avLst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15662197-11E8-A7A3-87F5-0566794B70D3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flipV="1">
            <a:off x="2054797" y="955907"/>
            <a:ext cx="889066" cy="115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C4B7B402-3D04-A9B1-F81B-283D1E4350E4}"/>
              </a:ext>
            </a:extLst>
          </p:cNvPr>
          <p:cNvSpPr/>
          <p:nvPr/>
        </p:nvSpPr>
        <p:spPr>
          <a:xfrm>
            <a:off x="3016260" y="811919"/>
            <a:ext cx="374654" cy="1631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P5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91DBD146-60E3-5BCD-CBEA-1FF387F51712}"/>
              </a:ext>
            </a:extLst>
          </p:cNvPr>
          <p:cNvCxnSpPr>
            <a:cxnSpLocks/>
          </p:cNvCxnSpPr>
          <p:nvPr/>
        </p:nvCxnSpPr>
        <p:spPr>
          <a:xfrm>
            <a:off x="3145022" y="1011873"/>
            <a:ext cx="0" cy="175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92EBEE67-587C-1E23-060A-F9D047A663C0}"/>
              </a:ext>
            </a:extLst>
          </p:cNvPr>
          <p:cNvCxnSpPr>
            <a:cxnSpLocks/>
          </p:cNvCxnSpPr>
          <p:nvPr/>
        </p:nvCxnSpPr>
        <p:spPr>
          <a:xfrm>
            <a:off x="3154543" y="1500035"/>
            <a:ext cx="0" cy="175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17F6162-4C90-A11F-64A8-04C7790A3A38}"/>
              </a:ext>
            </a:extLst>
          </p:cNvPr>
          <p:cNvCxnSpPr>
            <a:cxnSpLocks/>
          </p:cNvCxnSpPr>
          <p:nvPr/>
        </p:nvCxnSpPr>
        <p:spPr>
          <a:xfrm>
            <a:off x="3164064" y="1988197"/>
            <a:ext cx="0" cy="175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13A5B829-C3B6-68C7-D000-662FF3CF86F0}"/>
              </a:ext>
            </a:extLst>
          </p:cNvPr>
          <p:cNvSpPr/>
          <p:nvPr/>
        </p:nvSpPr>
        <p:spPr>
          <a:xfrm>
            <a:off x="-7046" y="2259083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48x48x48 /2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81CC0E95-9FDB-E13B-F5D3-9DF7162F25EB}"/>
              </a:ext>
            </a:extLst>
          </p:cNvPr>
          <p:cNvSpPr/>
          <p:nvPr/>
        </p:nvSpPr>
        <p:spPr>
          <a:xfrm>
            <a:off x="-4671" y="1754252"/>
            <a:ext cx="881751" cy="135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24x24x24 /4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B31B94F-503C-7732-AC27-7E412B23D1C9}"/>
              </a:ext>
            </a:extLst>
          </p:cNvPr>
          <p:cNvSpPr/>
          <p:nvPr/>
        </p:nvSpPr>
        <p:spPr>
          <a:xfrm>
            <a:off x="-2294" y="1249419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12x12x12 /8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F1D459FD-25A3-756A-7A21-B843189589B5}"/>
              </a:ext>
            </a:extLst>
          </p:cNvPr>
          <p:cNvSpPr/>
          <p:nvPr/>
        </p:nvSpPr>
        <p:spPr>
          <a:xfrm>
            <a:off x="13791" y="838802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6x6x6 /16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6A4E5B0-45C7-7BFC-9D3A-916BBEA0036D}"/>
              </a:ext>
            </a:extLst>
          </p:cNvPr>
          <p:cNvSpPr/>
          <p:nvPr/>
        </p:nvSpPr>
        <p:spPr>
          <a:xfrm>
            <a:off x="2475" y="2668660"/>
            <a:ext cx="836588" cy="13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96x96x96 /1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F3AED900-9177-40DF-BFF7-ECE9CF8E1B07}"/>
              </a:ext>
            </a:extLst>
          </p:cNvPr>
          <p:cNvSpPr/>
          <p:nvPr/>
        </p:nvSpPr>
        <p:spPr>
          <a:xfrm>
            <a:off x="166191" y="419696"/>
            <a:ext cx="663351" cy="13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BAC0D984-A159-B1D0-411B-4F5C479AD0A9}"/>
              </a:ext>
            </a:extLst>
          </p:cNvPr>
          <p:cNvSpPr txBox="1"/>
          <p:nvPr/>
        </p:nvSpPr>
        <p:spPr>
          <a:xfrm>
            <a:off x="3828826" y="3349344"/>
            <a:ext cx="278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Alan: </a:t>
            </a:r>
          </a:p>
          <a:p>
            <a:pPr marL="171450" indent="-171450">
              <a:buFontTx/>
              <a:buChar char="-"/>
            </a:pPr>
            <a:r>
              <a:rPr lang="en-US" altLang="zh-TW" sz="800" dirty="0"/>
              <a:t>Pyramid Level (l) </a:t>
            </a:r>
            <a:r>
              <a:rPr lang="zh-TW" altLang="en-US" sz="800" dirty="0"/>
              <a:t>越大，解析度越小，適合預測大物件</a:t>
            </a:r>
            <a:endParaRPr lang="en-US" altLang="zh-TW" sz="800" dirty="0"/>
          </a:p>
          <a:p>
            <a:pPr marL="171450" indent="-171450">
              <a:buFontTx/>
              <a:buChar char="-"/>
            </a:pPr>
            <a:r>
              <a:rPr lang="en-US" altLang="zh-TW" sz="800" dirty="0"/>
              <a:t>Pyramid Level (l) </a:t>
            </a:r>
            <a:r>
              <a:rPr lang="zh-TW" altLang="en-US" sz="800" dirty="0"/>
              <a:t>越小，解析度越高，適合預測小物件</a:t>
            </a:r>
            <a:endParaRPr lang="en-US" altLang="zh-TW" sz="800" dirty="0"/>
          </a:p>
          <a:p>
            <a:pPr marL="171450" indent="-171450">
              <a:buFontTx/>
              <a:buChar char="-"/>
            </a:pPr>
            <a:r>
              <a:rPr lang="zh-TW" altLang="en-US" sz="800" dirty="0"/>
              <a:t>分析：</a:t>
            </a:r>
            <a:r>
              <a:rPr lang="en-US" altLang="zh-TW" sz="800" dirty="0"/>
              <a:t>Nodule </a:t>
            </a:r>
            <a:r>
              <a:rPr lang="zh-TW" altLang="en-US" sz="800" dirty="0"/>
              <a:t>多為小物件，因此選用 </a:t>
            </a:r>
            <a:r>
              <a:rPr lang="en-US" altLang="zh-TW" sz="800" dirty="0"/>
              <a:t>P2-P4</a:t>
            </a:r>
            <a:r>
              <a:rPr lang="zh-TW" altLang="en-US" sz="800" dirty="0"/>
              <a:t>。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BAD2041-1D92-4A02-B5D6-EA91082CBD00}"/>
              </a:ext>
            </a:extLst>
          </p:cNvPr>
          <p:cNvSpPr txBox="1"/>
          <p:nvPr/>
        </p:nvSpPr>
        <p:spPr>
          <a:xfrm>
            <a:off x="7728317" y="1483550"/>
            <a:ext cx="98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70C0"/>
                </a:solidFill>
              </a:rPr>
              <a:t>X6 direction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10" name="左大括弧 109">
            <a:extLst>
              <a:ext uri="{FF2B5EF4-FFF2-40B4-BE49-F238E27FC236}">
                <a16:creationId xmlns:a16="http://schemas.microsoft.com/office/drawing/2014/main" id="{87525121-2177-F466-4B6F-FA2A2683ADB5}"/>
              </a:ext>
            </a:extLst>
          </p:cNvPr>
          <p:cNvSpPr/>
          <p:nvPr/>
        </p:nvSpPr>
        <p:spPr>
          <a:xfrm rot="16382216">
            <a:off x="7402683" y="2239837"/>
            <a:ext cx="261462" cy="7029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C266637-94AF-FD65-DE8B-05CAB66B7683}"/>
              </a:ext>
            </a:extLst>
          </p:cNvPr>
          <p:cNvSpPr txBox="1"/>
          <p:nvPr/>
        </p:nvSpPr>
        <p:spPr>
          <a:xfrm>
            <a:off x="7241481" y="2650024"/>
            <a:ext cx="1655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0070C0"/>
                </a:solidFill>
              </a:rPr>
              <a:t>17</a:t>
            </a:r>
            <a:r>
              <a:rPr lang="zh-TW" altLang="en-US" sz="1100" dirty="0">
                <a:solidFill>
                  <a:srgbClr val="0070C0"/>
                </a:solidFill>
              </a:rPr>
              <a:t>個</a:t>
            </a:r>
            <a:r>
              <a:rPr lang="en-US" altLang="zh-TW" sz="1100" dirty="0">
                <a:solidFill>
                  <a:srgbClr val="0070C0"/>
                </a:solidFill>
              </a:rPr>
              <a:t>bin (0-16)/direction</a:t>
            </a:r>
            <a:endParaRPr lang="zh-TW" altLang="en-US" sz="11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2E58C75-408C-F88E-4557-109E0265E784}"/>
                  </a:ext>
                </a:extLst>
              </p:cNvPr>
              <p:cNvSpPr txBox="1"/>
              <p:nvPr/>
            </p:nvSpPr>
            <p:spPr>
              <a:xfrm>
                <a:off x="7126860" y="1849887"/>
                <a:ext cx="285750" cy="383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2E58C75-408C-F88E-4557-109E0265E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60" y="1849887"/>
                <a:ext cx="285750" cy="383888"/>
              </a:xfrm>
              <a:prstGeom prst="rect">
                <a:avLst/>
              </a:prstGeom>
              <a:blipFill>
                <a:blip r:embed="rId18"/>
                <a:stretch>
                  <a:fillRect t="-1587" r="-44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25218225-1D5C-29A8-3BEE-302D8C28B7D5}"/>
              </a:ext>
            </a:extLst>
          </p:cNvPr>
          <p:cNvSpPr/>
          <p:nvPr/>
        </p:nvSpPr>
        <p:spPr>
          <a:xfrm>
            <a:off x="7743519" y="1956569"/>
            <a:ext cx="432789" cy="18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AF6036E-FB53-A963-B46B-6E2800629245}"/>
                  </a:ext>
                </a:extLst>
              </p:cNvPr>
              <p:cNvSpPr txBox="1"/>
              <p:nvPr/>
            </p:nvSpPr>
            <p:spPr>
              <a:xfrm>
                <a:off x="7909960" y="1834370"/>
                <a:ext cx="285750" cy="399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AF6036E-FB53-A963-B46B-6E2800629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960" y="1834370"/>
                <a:ext cx="285750" cy="399405"/>
              </a:xfrm>
              <a:prstGeom prst="rect">
                <a:avLst/>
              </a:prstGeom>
              <a:blipFill>
                <a:blip r:embed="rId19"/>
                <a:stretch>
                  <a:fillRect t="-1538" r="-826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16230789-5B36-D81C-2AAC-2D3FB41A5B6E}"/>
                  </a:ext>
                </a:extLst>
              </p14:cNvPr>
              <p14:cNvContentPartPr/>
              <p14:nvPr/>
            </p14:nvContentPartPr>
            <p14:xfrm>
              <a:off x="-849540" y="1437480"/>
              <a:ext cx="36360" cy="684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16230789-5B36-D81C-2AAC-2D3FB41A5B6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858540" y="1428480"/>
                <a:ext cx="54000" cy="244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乘號 12">
            <a:extLst>
              <a:ext uri="{FF2B5EF4-FFF2-40B4-BE49-F238E27FC236}">
                <a16:creationId xmlns:a16="http://schemas.microsoft.com/office/drawing/2014/main" id="{70DEE7E6-FBCA-E828-A5E9-05071E040B4B}"/>
              </a:ext>
            </a:extLst>
          </p:cNvPr>
          <p:cNvSpPr/>
          <p:nvPr/>
        </p:nvSpPr>
        <p:spPr>
          <a:xfrm>
            <a:off x="4076000" y="602167"/>
            <a:ext cx="696137" cy="651212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4A0657F-86C1-B0CC-801E-B928F100FCEC}"/>
              </a:ext>
            </a:extLst>
          </p:cNvPr>
          <p:cNvCxnSpPr>
            <a:cxnSpLocks/>
          </p:cNvCxnSpPr>
          <p:nvPr/>
        </p:nvCxnSpPr>
        <p:spPr>
          <a:xfrm>
            <a:off x="3464269" y="939289"/>
            <a:ext cx="690979" cy="642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161CA59-CA2B-FA32-3CC9-55B7C02A97E0}"/>
              </a:ext>
            </a:extLst>
          </p:cNvPr>
          <p:cNvSpPr/>
          <p:nvPr/>
        </p:nvSpPr>
        <p:spPr>
          <a:xfrm>
            <a:off x="784114" y="6363481"/>
            <a:ext cx="4631452" cy="28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6B3C99B-58B9-7B12-ACC3-9F9D8E8F38E0}"/>
                  </a:ext>
                </a:extLst>
              </p:cNvPr>
              <p:cNvSpPr txBox="1"/>
              <p:nvPr/>
            </p:nvSpPr>
            <p:spPr>
              <a:xfrm>
                <a:off x="3275612" y="6621578"/>
                <a:ext cx="21851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>
                    <a:cs typeface="Times New Roman" panose="02020603050405020304" pitchFamily="18" charset="0"/>
                  </a:rPr>
                  <a:t>Scaling not weight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9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9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en-US" altLang="zh-TW" sz="9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9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9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900" dirty="0"/>
                  <a:t> </a:t>
                </a:r>
                <a:r>
                  <a:rPr lang="en-US" altLang="zh-TW" sz="900" dirty="0"/>
                  <a:t>= 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6B3C99B-58B9-7B12-ACC3-9F9D8E8F3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612" y="6621578"/>
                <a:ext cx="2185148" cy="230832"/>
              </a:xfrm>
              <a:prstGeom prst="rect">
                <a:avLst/>
              </a:prstGeom>
              <a:blipFill>
                <a:blip r:embed="rId2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319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0180A7C-076B-6C59-8898-E76B2511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133"/>
            <a:ext cx="9144000" cy="396894"/>
          </a:xfrm>
        </p:spPr>
        <p:txBody>
          <a:bodyPr>
            <a:noAutofit/>
          </a:bodyPr>
          <a:lstStyle/>
          <a:p>
            <a:pPr defTabSz="538163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3.1.3 Loss Function: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9D93E98-FD00-AA55-039B-36E78701F7A3}"/>
                  </a:ext>
                </a:extLst>
              </p:cNvPr>
              <p:cNvSpPr txBox="1"/>
              <p:nvPr/>
            </p:nvSpPr>
            <p:spPr>
              <a:xfrm>
                <a:off x="213360" y="503027"/>
                <a:ext cx="8267700" cy="1321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TW" sz="1400" dirty="0">
                    <a:cs typeface="Times New Roman" panose="02020603050405020304" pitchFamily="18" charset="0"/>
                  </a:rPr>
                  <a:t>Generalized Focal Loss (GFL):</a:t>
                </a:r>
              </a:p>
              <a:p>
                <a:endParaRPr lang="en-US" altLang="zh-TW" sz="1400" dirty="0">
                  <a:cs typeface="Times New Roman" panose="02020603050405020304" pitchFamily="18" charset="0"/>
                </a:endParaRPr>
              </a:p>
              <a:p>
                <a:endParaRPr lang="en-US" altLang="zh-TW" sz="1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TW" altLang="en-US" sz="12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cs typeface="Times New Roman" panose="02020603050405020304" pitchFamily="18" charset="0"/>
                  </a:rPr>
                  <a:t>Target value, </a:t>
                </a:r>
                <a:r>
                  <a:rPr lang="en-US" altLang="zh-TW" sz="1200" dirty="0"/>
                  <a:t>ensure that </a:t>
                </a:r>
                <a:r>
                  <a:rPr lang="en-US" altLang="zh-TW" sz="1200" dirty="0"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12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58775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𝑦𝑙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𝑦𝑟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>
                    <a:cs typeface="Times New Roman" panose="02020603050405020304" pitchFamily="18" charset="0"/>
                  </a:rPr>
                  <a:t>Model estimates probabilities for two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1200" dirty="0">
                    <a:cs typeface="Times New Roman" panose="02020603050405020304" pitchFamily="18" charset="0"/>
                  </a:rPr>
                  <a:t>, ensure that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𝑦𝑙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≥0, 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𝑦𝑟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≥0, 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𝑦𝑙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𝑦𝑟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TW" sz="1200" dirty="0">
                    <a:cs typeface="Times New Roman" panose="02020603050405020304" pitchFamily="18" charset="0"/>
                  </a:rPr>
                  <a:t>)</a:t>
                </a:r>
              </a:p>
              <a:p>
                <a:pPr marL="358775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1200" dirty="0">
                    <a:cs typeface="Times New Roman" panose="02020603050405020304" pitchFamily="18" charset="0"/>
                  </a:rPr>
                  <a:t>: Final prediction,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1200" dirty="0"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𝑦𝑙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𝑦𝑟</m:t>
                        </m:r>
                      </m:sub>
                    </m:sSub>
                  </m:oMath>
                </a14:m>
                <a:r>
                  <a:rPr lang="en-US" altLang="zh-TW" sz="1200" dirty="0"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acc>
                      <m:accPr>
                        <m:chr m:val="̂"/>
                        <m:ctrlPr>
                          <a:rPr lang="en-US" altLang="zh-TW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sz="1200" dirty="0"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9D93E98-FD00-AA55-039B-36E78701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" y="503027"/>
                <a:ext cx="8267700" cy="1321900"/>
              </a:xfrm>
              <a:prstGeom prst="rect">
                <a:avLst/>
              </a:prstGeom>
              <a:blipFill>
                <a:blip r:embed="rId2"/>
                <a:stretch>
                  <a:fillRect l="-74" t="-926" b="-23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圖片 23">
            <a:extLst>
              <a:ext uri="{FF2B5EF4-FFF2-40B4-BE49-F238E27FC236}">
                <a16:creationId xmlns:a16="http://schemas.microsoft.com/office/drawing/2014/main" id="{60357EB7-CCDC-7D32-3B23-46F3BB4C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5" y="832882"/>
            <a:ext cx="7072463" cy="272017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1775C9C-1395-0051-2E80-67693ECF1666}"/>
              </a:ext>
            </a:extLst>
          </p:cNvPr>
          <p:cNvSpPr txBox="1"/>
          <p:nvPr/>
        </p:nvSpPr>
        <p:spPr>
          <a:xfrm>
            <a:off x="213360" y="2031052"/>
            <a:ext cx="4617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400" b="0" i="0" u="none" strike="noStrike" baseline="0" dirty="0">
                <a:latin typeface="NimbusRomNo9L-Medi"/>
              </a:rPr>
              <a:t>FL, QFL and DFL are special cases of GFL</a:t>
            </a:r>
            <a:endParaRPr lang="zh-TW" altLang="en-US" sz="1400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D87D03C9-0F9A-FE25-9D0A-02A6F01C9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" y="2338829"/>
            <a:ext cx="6643423" cy="21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1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68C1E88-AAAE-2A17-C8EA-55FD5121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85" y="1331490"/>
            <a:ext cx="1905266" cy="5906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59B6AD-9313-CEC9-2367-E9B6FCAD99B7}"/>
              </a:ext>
            </a:extLst>
          </p:cNvPr>
          <p:cNvSpPr txBox="1"/>
          <p:nvPr/>
        </p:nvSpPr>
        <p:spPr>
          <a:xfrm>
            <a:off x="-10337" y="631905"/>
            <a:ext cx="914400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90000"/>
              <a:buFont typeface="+mj-lt"/>
              <a:buAutoNum type="arabicPeriod"/>
            </a:pPr>
            <a:r>
              <a:rPr lang="en-US" altLang="zh-TW" b="1" dirty="0">
                <a:solidFill>
                  <a:srgbClr val="00B0F0"/>
                </a:solidFill>
                <a:cs typeface="Times New Roman" panose="02020603050405020304" pitchFamily="18" charset="0"/>
              </a:rPr>
              <a:t>Original IoU Loss</a:t>
            </a:r>
          </a:p>
          <a:p>
            <a:pPr marL="447675" lvl="1" indent="-179388">
              <a:buSzPct val="90000"/>
              <a:buFont typeface="Wingdings" panose="05000000000000000000" pitchFamily="2" charset="2"/>
              <a:buChar char="n"/>
            </a:pPr>
            <a:r>
              <a:rPr lang="en-US" altLang="zh-TW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Advantage: 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能夠利用</a:t>
            </a:r>
            <a:r>
              <a:rPr lang="en-US" altLang="zh-TW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overlapping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部分，判斷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RP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的好壞</a:t>
            </a:r>
            <a:endParaRPr lang="en-US" altLang="zh-TW" sz="1200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447675" lvl="1" indent="-179388">
              <a:buSzPct val="90000"/>
              <a:buFont typeface="Wingdings" panose="05000000000000000000" pitchFamily="2" charset="2"/>
              <a:buChar char="n"/>
            </a:pPr>
            <a:r>
              <a:rPr lang="en-US" altLang="zh-TW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Drawback:  </a:t>
            </a:r>
            <a:r>
              <a:rPr lang="en-US" altLang="zh-TW" sz="1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IoU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相同，但形狀、與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GT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中心距離不同，將被視為一樣好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265112">
              <a:buSzPct val="90000"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265112">
              <a:buSzPct val="90000"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342900" indent="-342900">
              <a:buSzPct val="90000"/>
              <a:buFont typeface="+mj-lt"/>
              <a:buAutoNum type="arabicPeriod" startAt="2"/>
            </a:pPr>
            <a:r>
              <a:rPr lang="en-US" altLang="zh-TW" b="1" dirty="0" err="1">
                <a:solidFill>
                  <a:srgbClr val="00B0F0"/>
                </a:solidFill>
                <a:cs typeface="Times New Roman" panose="02020603050405020304" pitchFamily="18" charset="0"/>
              </a:rPr>
              <a:t>GIoU</a:t>
            </a:r>
            <a:r>
              <a:rPr lang="en-US" altLang="zh-TW" b="1" dirty="0">
                <a:solidFill>
                  <a:srgbClr val="00B0F0"/>
                </a:solidFill>
                <a:cs typeface="Times New Roman" panose="02020603050405020304" pitchFamily="18" charset="0"/>
              </a:rPr>
              <a:t> Loss</a:t>
            </a:r>
          </a:p>
          <a:p>
            <a:pPr marL="447675" lvl="1" indent="-179388">
              <a:buSzPct val="90000"/>
              <a:buFont typeface="Wingdings" panose="05000000000000000000" pitchFamily="2" charset="2"/>
              <a:buChar char="n"/>
            </a:pPr>
            <a:r>
              <a:rPr lang="en-US" altLang="zh-TW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Advantage: 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利用</a:t>
            </a:r>
            <a:r>
              <a:rPr lang="en-US" altLang="zh-TW" sz="1200" dirty="0">
                <a:solidFill>
                  <a:srgbClr val="FF0000"/>
                </a:solidFill>
              </a:rPr>
              <a:t>overlapping</a:t>
            </a:r>
            <a:r>
              <a:rPr lang="en-US" altLang="zh-TW" sz="1200" dirty="0"/>
              <a:t> </a:t>
            </a:r>
            <a:r>
              <a:rPr lang="zh-TW" altLang="en-US" sz="1200" dirty="0"/>
              <a:t>、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non-overlapping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判斷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RP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的好壞，增加衡量精準</a:t>
            </a:r>
            <a:endParaRPr lang="en-US" altLang="zh-TW" sz="1200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447675" lvl="1" indent="-179388">
              <a:buSzPct val="90000"/>
              <a:buFont typeface="Wingdings" panose="05000000000000000000" pitchFamily="2" charset="2"/>
              <a:buChar char="n"/>
            </a:pPr>
            <a:r>
              <a:rPr lang="en-US" altLang="zh-TW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Drawback:</a:t>
            </a:r>
            <a:r>
              <a:rPr lang="zh-TW" altLang="en-US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  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當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RP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GT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有包含關係時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(non-overlapping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範圍為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0)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，退化為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IoU Loss</a:t>
            </a:r>
          </a:p>
          <a:p>
            <a:pPr marL="268287" lvl="1">
              <a:buSzPct val="90000"/>
            </a:pPr>
            <a:endParaRPr lang="en-US" altLang="zh-TW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101600" indent="-285750">
              <a:buSzPct val="90000"/>
              <a:buFont typeface="Wingdings" panose="05000000000000000000" pitchFamily="2" charset="2"/>
              <a:buChar char="n"/>
            </a:pPr>
            <a:endParaRPr lang="en-US" altLang="zh-TW" sz="1600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342900" indent="-342900">
              <a:buSzPct val="90000"/>
              <a:buFont typeface="+mj-lt"/>
              <a:buAutoNum type="arabicPeriod"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342900" indent="-342900">
              <a:buSzPct val="90000"/>
              <a:buFont typeface="+mj-lt"/>
              <a:buAutoNum type="arabicPeriod" startAt="3"/>
            </a:pPr>
            <a:r>
              <a:rPr lang="en-US" altLang="zh-TW" b="1" dirty="0">
                <a:solidFill>
                  <a:srgbClr val="00B0F0"/>
                </a:solidFill>
                <a:cs typeface="Times New Roman" panose="02020603050405020304" pitchFamily="18" charset="0"/>
              </a:rPr>
              <a:t>DIoU Loss</a:t>
            </a:r>
          </a:p>
          <a:p>
            <a:pPr marL="447675" lvl="1" indent="-179388">
              <a:buSzPct val="90000"/>
              <a:buFont typeface="Wingdings" panose="05000000000000000000" pitchFamily="2" charset="2"/>
              <a:buChar char="n"/>
            </a:pPr>
            <a:r>
              <a:rPr lang="en-US" altLang="zh-TW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Advantage: </a:t>
            </a:r>
            <a:r>
              <a:rPr lang="zh-TW" altLang="en-US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利用</a:t>
            </a:r>
            <a:r>
              <a:rPr lang="en-US" altLang="zh-TW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overlapping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RP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與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GT</a:t>
            </a:r>
            <a:r>
              <a:rPr lang="zh-TW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中心點距離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進行判斷，改善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GIoU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RP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GT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內退化為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IoU Loss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問題</a:t>
            </a:r>
            <a:endParaRPr lang="en-US" altLang="zh-TW" sz="1200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447675" lvl="1" indent="-179388">
              <a:buSzPct val="90000"/>
              <a:buFont typeface="Wingdings" panose="05000000000000000000" pitchFamily="2" charset="2"/>
              <a:buChar char="n"/>
            </a:pPr>
            <a:r>
              <a:rPr lang="en-US" altLang="zh-TW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Drawback:</a:t>
            </a:r>
            <a:r>
              <a:rPr lang="zh-TW" altLang="en-US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無法分辨與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GT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中心點距離相同的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RP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好壞</a:t>
            </a:r>
            <a:endParaRPr lang="en-US" altLang="zh-TW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>
              <a:buSzPct val="90000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36471F3-44B1-00AC-FF2C-7C24207D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9144001" cy="396894"/>
          </a:xfrm>
        </p:spPr>
        <p:txBody>
          <a:bodyPr>
            <a:noAutofit/>
          </a:bodyPr>
          <a:lstStyle/>
          <a:p>
            <a:pPr defTabSz="538163"/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IoU-based Loss</a:t>
            </a:r>
            <a:r>
              <a:rPr lang="zh-TW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  <a:endParaRPr lang="zh-TW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FF47859-6426-E5E2-3CEF-BC17401E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5" y="2573295"/>
            <a:ext cx="2838846" cy="4953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83FB7A4-738E-754F-E8C4-B43F7075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5" y="4250944"/>
            <a:ext cx="1629002" cy="64779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022905-95A6-609D-E79F-9B39A4C2E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013" y="4266666"/>
            <a:ext cx="5057106" cy="244091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E0F64D9-1509-DE23-7A36-2A39C9190664}"/>
              </a:ext>
            </a:extLst>
          </p:cNvPr>
          <p:cNvSpPr txBox="1"/>
          <p:nvPr/>
        </p:nvSpPr>
        <p:spPr>
          <a:xfrm>
            <a:off x="-219237" y="5146017"/>
            <a:ext cx="34791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sz="1200" i="1" dirty="0">
                <a:solidFill>
                  <a:srgbClr val="00A1E9"/>
                </a:solidFill>
              </a:rPr>
              <a:t>d: </a:t>
            </a:r>
            <a:r>
              <a:rPr lang="en-US" altLang="zh-TW" sz="1200" dirty="0">
                <a:solidFill>
                  <a:srgbClr val="FF0000"/>
                </a:solidFill>
              </a:rPr>
              <a:t>distances</a:t>
            </a:r>
            <a:r>
              <a:rPr lang="en-US" altLang="zh-TW" sz="1200" dirty="0"/>
              <a:t> between the </a:t>
            </a:r>
            <a:r>
              <a:rPr lang="en-US" altLang="zh-TW" sz="1200" dirty="0">
                <a:solidFill>
                  <a:srgbClr val="FF0000"/>
                </a:solidFill>
              </a:rPr>
              <a:t>center points </a:t>
            </a:r>
            <a:r>
              <a:rPr lang="en-US" altLang="zh-TW" sz="1200" dirty="0"/>
              <a:t>of RP and GT, </a:t>
            </a:r>
          </a:p>
          <a:p>
            <a:pPr lvl="1"/>
            <a:r>
              <a:rPr lang="en-US" altLang="zh-TW" sz="1200" i="1" dirty="0">
                <a:solidFill>
                  <a:srgbClr val="00A1E9"/>
                </a:solidFill>
              </a:rPr>
              <a:t>c: </a:t>
            </a:r>
            <a:r>
              <a:rPr lang="en-US" altLang="zh-TW" sz="1200" dirty="0">
                <a:solidFill>
                  <a:srgbClr val="FF0000"/>
                </a:solidFill>
              </a:rPr>
              <a:t>diagonal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length</a:t>
            </a:r>
            <a:r>
              <a:rPr lang="en-US" altLang="zh-TW" sz="1200" dirty="0"/>
              <a:t> of the Minimum Bounding Rectangle (</a:t>
            </a:r>
            <a:r>
              <a:rPr lang="en-US" altLang="zh-TW" sz="1200" dirty="0">
                <a:solidFill>
                  <a:srgbClr val="00A1E9"/>
                </a:solidFill>
              </a:rPr>
              <a:t>MBR</a:t>
            </a:r>
            <a:r>
              <a:rPr lang="en-US" altLang="zh-TW" sz="1200" dirty="0"/>
              <a:t>) of RP and GT</a:t>
            </a:r>
          </a:p>
          <a:p>
            <a:pPr lvl="1"/>
            <a:endParaRPr lang="en-US" altLang="zh-TW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23271A0-0672-FFD9-2D57-54FE604F0893}"/>
              </a:ext>
            </a:extLst>
          </p:cNvPr>
          <p:cNvSpPr/>
          <p:nvPr/>
        </p:nvSpPr>
        <p:spPr>
          <a:xfrm>
            <a:off x="3771900" y="6099089"/>
            <a:ext cx="2019300" cy="233405"/>
          </a:xfrm>
          <a:prstGeom prst="rect">
            <a:avLst/>
          </a:prstGeom>
          <a:noFill/>
          <a:ln w="12700">
            <a:solidFill>
              <a:srgbClr val="00A1E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AB23FA-0791-4FE4-9D07-5419A2E8447E}"/>
              </a:ext>
            </a:extLst>
          </p:cNvPr>
          <p:cNvSpPr/>
          <p:nvPr/>
        </p:nvSpPr>
        <p:spPr>
          <a:xfrm>
            <a:off x="6280150" y="6099090"/>
            <a:ext cx="2019300" cy="233405"/>
          </a:xfrm>
          <a:prstGeom prst="rect">
            <a:avLst/>
          </a:prstGeom>
          <a:noFill/>
          <a:ln w="12700">
            <a:solidFill>
              <a:srgbClr val="00A1E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1E12CB8-331D-EFA7-D002-CDF75F33C202}"/>
              </a:ext>
            </a:extLst>
          </p:cNvPr>
          <p:cNvSpPr/>
          <p:nvPr/>
        </p:nvSpPr>
        <p:spPr>
          <a:xfrm>
            <a:off x="3816350" y="5753100"/>
            <a:ext cx="4540250" cy="166215"/>
          </a:xfrm>
          <a:prstGeom prst="rect">
            <a:avLst/>
          </a:prstGeom>
          <a:noFill/>
          <a:ln w="12700">
            <a:solidFill>
              <a:srgbClr val="00A1E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9F45040-B3EF-B10F-B25A-5AAF4B0E5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220" y="46345"/>
            <a:ext cx="2717061" cy="215673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5C312DD-A3D8-1174-95A2-C3E452235E86}"/>
              </a:ext>
            </a:extLst>
          </p:cNvPr>
          <p:cNvSpPr txBox="1"/>
          <p:nvPr/>
        </p:nvSpPr>
        <p:spPr>
          <a:xfrm>
            <a:off x="6436633" y="2249422"/>
            <a:ext cx="2602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MBR: </a:t>
            </a:r>
            <a:r>
              <a:rPr lang="zh-TW" altLang="en-US" sz="1400" dirty="0"/>
              <a:t>能夠同時框住</a:t>
            </a:r>
            <a:r>
              <a:rPr lang="en-US" altLang="zh-TW" sz="1400" dirty="0"/>
              <a:t>GT</a:t>
            </a:r>
            <a:r>
              <a:rPr lang="zh-TW" altLang="en-US" sz="1400" dirty="0"/>
              <a:t>、</a:t>
            </a:r>
            <a:r>
              <a:rPr lang="en-US" altLang="zh-TW" sz="1400" dirty="0"/>
              <a:t>RP</a:t>
            </a:r>
            <a:r>
              <a:rPr lang="zh-TW" altLang="en-US" sz="1400" dirty="0"/>
              <a:t>的最小矩形</a:t>
            </a:r>
            <a:endParaRPr 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C24419-5151-6FF2-6AB3-9FFB440F9B7A}"/>
              </a:ext>
            </a:extLst>
          </p:cNvPr>
          <p:cNvSpPr txBox="1"/>
          <p:nvPr/>
        </p:nvSpPr>
        <p:spPr>
          <a:xfrm>
            <a:off x="6436633" y="2686547"/>
            <a:ext cx="181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A1E9"/>
                </a:solidFill>
              </a:rPr>
              <a:t>RP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Region proposal</a:t>
            </a:r>
          </a:p>
          <a:p>
            <a:r>
              <a:rPr lang="en-US" altLang="zh-TW" sz="1400" dirty="0">
                <a:solidFill>
                  <a:srgbClr val="00A1E9"/>
                </a:solidFill>
              </a:rPr>
              <a:t>GT</a:t>
            </a:r>
            <a:r>
              <a:rPr lang="en-US" altLang="zh-TW" sz="1400" dirty="0"/>
              <a:t>: Ground truth</a:t>
            </a:r>
            <a:endParaRPr lang="zh-TW" altLang="en-US" sz="1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7100ECE-8850-A083-3204-234E78AA41FC}"/>
              </a:ext>
            </a:extLst>
          </p:cNvPr>
          <p:cNvSpPr txBox="1"/>
          <p:nvPr/>
        </p:nvSpPr>
        <p:spPr>
          <a:xfrm>
            <a:off x="1824474" y="2386126"/>
            <a:ext cx="1480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Non-overlapping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74933" y="3856709"/>
            <a:ext cx="3241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藍框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ground truth</a:t>
            </a:r>
          </a:p>
          <a:p>
            <a:r>
              <a:rPr lang="zh-TW" altLang="en-US" sz="1400" dirty="0"/>
              <a:t>綠框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region proposal</a:t>
            </a:r>
          </a:p>
          <a:p>
            <a:endParaRPr lang="zh-TW" altLang="en-US" sz="1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275039" y="2536833"/>
            <a:ext cx="185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MBR</a:t>
            </a:r>
            <a:r>
              <a:rPr lang="zh-TW" altLang="en-US" sz="1200" dirty="0">
                <a:solidFill>
                  <a:srgbClr val="FF0000"/>
                </a:solidFill>
              </a:rPr>
              <a:t>包含白色區域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>
                <a:solidFill>
                  <a:srgbClr val="FF0000"/>
                </a:solidFill>
              </a:rPr>
              <a:t>GT</a:t>
            </a:r>
            <a:r>
              <a:rPr lang="zh-TW" altLang="en-US" sz="1200" dirty="0">
                <a:solidFill>
                  <a:srgbClr val="FF0000"/>
                </a:solidFill>
              </a:rPr>
              <a:t>、</a:t>
            </a:r>
            <a:r>
              <a:rPr lang="en-US" altLang="zh-TW" sz="1200" dirty="0">
                <a:solidFill>
                  <a:srgbClr val="FF0000"/>
                </a:solidFill>
              </a:rPr>
              <a:t>RP</a:t>
            </a:r>
            <a:r>
              <a:rPr lang="zh-TW" altLang="en-US" sz="1200" dirty="0">
                <a:solidFill>
                  <a:srgbClr val="FF0000"/>
                </a:solidFill>
              </a:rPr>
              <a:t>不包含白色區域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F848FF-ACB9-E2B2-C2DB-1F9BD60E6708}"/>
              </a:ext>
            </a:extLst>
          </p:cNvPr>
          <p:cNvSpPr txBox="1"/>
          <p:nvPr/>
        </p:nvSpPr>
        <p:spPr>
          <a:xfrm>
            <a:off x="5837325" y="31760"/>
            <a:ext cx="108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Ray</a:t>
            </a:r>
            <a:endParaRPr lang="zh-TW" altLang="en-US" dirty="0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B05A00D-8D3A-9086-C9CF-E38A61B4F2E1}"/>
              </a:ext>
            </a:extLst>
          </p:cNvPr>
          <p:cNvSpPr/>
          <p:nvPr/>
        </p:nvSpPr>
        <p:spPr>
          <a:xfrm flipH="1">
            <a:off x="1424940" y="1810935"/>
            <a:ext cx="285308" cy="268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6FF32EE-6C81-7C55-ADD0-2B78346F3912}"/>
                  </a:ext>
                </a:extLst>
              </p:cNvPr>
              <p:cNvSpPr txBox="1"/>
              <p:nvPr/>
            </p:nvSpPr>
            <p:spPr>
              <a:xfrm>
                <a:off x="1382186" y="1728759"/>
                <a:ext cx="1266612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6FF32EE-6C81-7C55-ADD0-2B78346F3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186" y="1728759"/>
                <a:ext cx="1266612" cy="391902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0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7D8C9A30-7E66-B787-CA14-E92690F3A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00" y="2382602"/>
            <a:ext cx="3458058" cy="7430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59B6AD-9313-CEC9-2367-E9B6FCAD99B7}"/>
              </a:ext>
            </a:extLst>
          </p:cNvPr>
          <p:cNvSpPr txBox="1"/>
          <p:nvPr/>
        </p:nvSpPr>
        <p:spPr>
          <a:xfrm>
            <a:off x="26599" y="631905"/>
            <a:ext cx="91440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90000"/>
              <a:buFont typeface="+mj-lt"/>
              <a:buAutoNum type="arabicPeriod" startAt="4"/>
            </a:pPr>
            <a:r>
              <a:rPr lang="en-US" altLang="zh-TW" b="1" dirty="0">
                <a:solidFill>
                  <a:srgbClr val="00B0F0"/>
                </a:solidFill>
                <a:cs typeface="Times New Roman" panose="02020603050405020304" pitchFamily="18" charset="0"/>
              </a:rPr>
              <a:t>CIoU Loss</a:t>
            </a:r>
          </a:p>
          <a:p>
            <a:pPr marL="447675" lvl="1" indent="-179388">
              <a:buSzPct val="90000"/>
              <a:buFont typeface="Wingdings" panose="05000000000000000000" pitchFamily="2" charset="2"/>
              <a:buChar char="n"/>
            </a:pPr>
            <a:r>
              <a:rPr lang="en-US" altLang="zh-TW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Advantage: </a:t>
            </a:r>
            <a:r>
              <a:rPr lang="en-US" altLang="zh-TW" sz="12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基於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DIoU Loss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，加上</a:t>
            </a:r>
            <a:r>
              <a:rPr lang="en-US" altLang="zh-TW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aspect ratio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，判斷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RP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好壞，增加分辨</a:t>
            </a:r>
            <a:r>
              <a:rPr lang="zh-TW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中心點位置相同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RP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好壞的能力</a:t>
            </a:r>
            <a:endParaRPr lang="en-US" altLang="zh-TW" sz="1200" dirty="0"/>
          </a:p>
          <a:p>
            <a:pPr marL="447675" lvl="1" indent="-179388">
              <a:buSzPct val="90000"/>
              <a:buFont typeface="Wingdings" panose="05000000000000000000" pitchFamily="2" charset="2"/>
              <a:buChar char="n"/>
            </a:pPr>
            <a:r>
              <a:rPr lang="en-US" altLang="zh-TW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Drawback: </a:t>
            </a:r>
            <a:r>
              <a:rPr lang="zh-TW" altLang="en-US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arctan</a:t>
            </a:r>
            <a:r>
              <a:rPr lang="zh-TW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計算複雜度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較</a:t>
            </a:r>
            <a:r>
              <a:rPr lang="zh-TW" altLang="en-US" sz="1200" dirty="0">
                <a:solidFill>
                  <a:srgbClr val="FF0000"/>
                </a:solidFill>
                <a:cs typeface="Times New Roman" panose="02020603050405020304" pitchFamily="18" charset="0"/>
              </a:rPr>
              <a:t>大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，且無法分辨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RP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TW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GT</a:t>
            </a:r>
            <a:r>
              <a:rPr lang="zh-TW" altLang="en-US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長寬比例相同的情況</a:t>
            </a: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>
              <a:buSzPct val="90000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>
              <a:buSzPct val="90000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342900" indent="-342900">
              <a:buSzPct val="90000"/>
              <a:buFont typeface="+mj-lt"/>
              <a:buAutoNum type="arabicPeriod" startAt="5"/>
            </a:pPr>
            <a:r>
              <a:rPr lang="en-US" altLang="zh-TW" b="1" dirty="0">
                <a:solidFill>
                  <a:srgbClr val="00B0F0"/>
                </a:solidFill>
                <a:cs typeface="Times New Roman" panose="02020603050405020304" pitchFamily="18" charset="0"/>
              </a:rPr>
              <a:t>VDIoU Loss</a:t>
            </a:r>
          </a:p>
          <a:p>
            <a:pPr marL="447675" lvl="1" indent="-179388">
              <a:buSzPct val="90000"/>
              <a:buFont typeface="Wingdings" panose="05000000000000000000" pitchFamily="2" charset="2"/>
              <a:buChar char="n"/>
            </a:pPr>
            <a:r>
              <a:rPr lang="en-US" altLang="zh-TW" sz="1200" b="1" dirty="0">
                <a:solidFill>
                  <a:srgbClr val="00B0F0"/>
                </a:solidFill>
                <a:cs typeface="Times New Roman" panose="02020603050405020304" pitchFamily="18" charset="0"/>
              </a:rPr>
              <a:t>Advantage: </a:t>
            </a:r>
            <a:r>
              <a:rPr lang="en-US" altLang="zh-TW" sz="1200" dirty="0" err="1"/>
              <a:t>VDIoU</a:t>
            </a:r>
            <a:r>
              <a:rPr lang="en-US" altLang="zh-TW" sz="1200" dirty="0"/>
              <a:t> </a:t>
            </a:r>
            <a:r>
              <a:rPr lang="zh-TW" altLang="en-US" sz="1200" dirty="0"/>
              <a:t>收斂</a:t>
            </a:r>
            <a:r>
              <a:rPr lang="zh-TW" altLang="en-US" sz="1200" dirty="0">
                <a:solidFill>
                  <a:srgbClr val="FF0000"/>
                </a:solidFill>
              </a:rPr>
              <a:t>快速</a:t>
            </a:r>
            <a:r>
              <a:rPr lang="zh-TW" altLang="en-US" sz="1200" dirty="0"/>
              <a:t>，計算量</a:t>
            </a:r>
            <a:r>
              <a:rPr lang="zh-TW" altLang="en-US" sz="1200" dirty="0">
                <a:solidFill>
                  <a:srgbClr val="FF0000"/>
                </a:solidFill>
              </a:rPr>
              <a:t>小</a:t>
            </a:r>
            <a:r>
              <a:rPr lang="zh-TW" altLang="en-US" sz="1200" dirty="0"/>
              <a:t>，且能分辨</a:t>
            </a:r>
            <a:r>
              <a:rPr lang="zh-TW" altLang="en-US" sz="1200" dirty="0">
                <a:solidFill>
                  <a:srgbClr val="FF0000"/>
                </a:solidFill>
              </a:rPr>
              <a:t>中心點</a:t>
            </a:r>
            <a:r>
              <a:rPr lang="zh-TW" altLang="en-US" sz="1200" dirty="0"/>
              <a:t>不同、</a:t>
            </a:r>
            <a:r>
              <a:rPr lang="zh-TW" altLang="en-US" sz="1200" dirty="0">
                <a:solidFill>
                  <a:srgbClr val="FF0000"/>
                </a:solidFill>
              </a:rPr>
              <a:t>長寬比例</a:t>
            </a:r>
            <a:r>
              <a:rPr lang="zh-TW" altLang="en-US" sz="1200" dirty="0"/>
              <a:t>不同的情況</a:t>
            </a:r>
            <a:endParaRPr lang="en-US" altLang="zh-TW" sz="1200" dirty="0"/>
          </a:p>
          <a:p>
            <a:pPr marL="742950" lvl="1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285750" indent="-285750">
              <a:buSzPct val="90000"/>
              <a:buFont typeface="Wingdings" panose="05000000000000000000" pitchFamily="2" charset="2"/>
              <a:buChar char="n"/>
            </a:pPr>
            <a:endParaRPr lang="en-US" altLang="zh-TW" b="1" dirty="0">
              <a:solidFill>
                <a:srgbClr val="00B0F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36471F3-44B1-00AC-FF2C-7C24207D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9144001" cy="396894"/>
          </a:xfrm>
        </p:spPr>
        <p:txBody>
          <a:bodyPr>
            <a:noAutofit/>
          </a:bodyPr>
          <a:lstStyle/>
          <a:p>
            <a:pPr defTabSz="538163"/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IoU-based Loss</a:t>
            </a:r>
            <a:r>
              <a:rPr lang="zh-TW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  <a:endParaRPr lang="zh-TW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75629AC-AB23-6DC1-68FB-7A9BF1AB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0" y="1389627"/>
            <a:ext cx="2019582" cy="5811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FEB736C-DDB0-F664-9550-D724206E6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00" y="1929706"/>
            <a:ext cx="1305107" cy="62873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A310372-5306-FE98-670A-6A2B41E21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00" y="3768128"/>
            <a:ext cx="2152950" cy="4382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5C3FEE9-7CE6-1A52-FF91-EB92CD365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908" y="3912316"/>
            <a:ext cx="5057106" cy="244091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619BBBC-E132-E4D4-F802-1B147AD80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50" y="5268751"/>
            <a:ext cx="2743583" cy="61921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51AF496-C92B-A9BA-1619-E353A1C56FC8}"/>
              </a:ext>
            </a:extLst>
          </p:cNvPr>
          <p:cNvSpPr txBox="1"/>
          <p:nvPr/>
        </p:nvSpPr>
        <p:spPr>
          <a:xfrm>
            <a:off x="-261367" y="4482781"/>
            <a:ext cx="3304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sz="1200" i="1" dirty="0">
                <a:solidFill>
                  <a:srgbClr val="00A1E9"/>
                </a:solidFill>
              </a:rPr>
              <a:t>AE, BF, CG, DH: </a:t>
            </a:r>
            <a:r>
              <a:rPr lang="en-US" altLang="zh-TW" sz="1200" dirty="0">
                <a:solidFill>
                  <a:srgbClr val="FF0000"/>
                </a:solidFill>
              </a:rPr>
              <a:t>distances</a:t>
            </a:r>
            <a:r>
              <a:rPr lang="en-US" altLang="zh-TW" sz="1200" dirty="0"/>
              <a:t> between the </a:t>
            </a:r>
            <a:r>
              <a:rPr lang="en-US" altLang="zh-TW" sz="1200" dirty="0">
                <a:solidFill>
                  <a:srgbClr val="FF0000"/>
                </a:solidFill>
              </a:rPr>
              <a:t>four</a:t>
            </a:r>
            <a:r>
              <a:rPr lang="en-US" altLang="zh-TW" sz="1200" dirty="0"/>
              <a:t> vertices of RP and GT, </a:t>
            </a:r>
          </a:p>
          <a:p>
            <a:pPr lvl="1"/>
            <a:r>
              <a:rPr lang="en-US" altLang="zh-TW" sz="1200" i="1" dirty="0">
                <a:solidFill>
                  <a:srgbClr val="00A1E9"/>
                </a:solidFill>
              </a:rPr>
              <a:t>XY: </a:t>
            </a:r>
            <a:r>
              <a:rPr lang="en-US" altLang="zh-TW" sz="1200" dirty="0">
                <a:solidFill>
                  <a:srgbClr val="FF0000"/>
                </a:solidFill>
              </a:rPr>
              <a:t>diagonal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length</a:t>
            </a:r>
            <a:r>
              <a:rPr lang="en-US" altLang="zh-TW" sz="1200" dirty="0"/>
              <a:t> of the Minimum Bounding Rectangle (</a:t>
            </a:r>
            <a:r>
              <a:rPr lang="en-US" altLang="zh-TW" sz="1200" dirty="0">
                <a:solidFill>
                  <a:srgbClr val="00A1E9"/>
                </a:solidFill>
              </a:rPr>
              <a:t>MBR</a:t>
            </a:r>
            <a:r>
              <a:rPr lang="en-US" altLang="zh-TW" sz="1200" dirty="0"/>
              <a:t>) of RP and GT</a:t>
            </a:r>
          </a:p>
          <a:p>
            <a:pPr lvl="1"/>
            <a:endParaRPr lang="en-US" altLang="zh-TW" sz="1200" dirty="0"/>
          </a:p>
          <a:p>
            <a:pPr lvl="1"/>
            <a:r>
              <a:rPr lang="en-US" altLang="zh-TW" sz="1200" i="1" dirty="0">
                <a:solidFill>
                  <a:srgbClr val="00A1E9"/>
                </a:solidFill>
                <a:cs typeface="Times New Roman" panose="02020603050405020304" pitchFamily="18" charset="0"/>
              </a:rPr>
              <a:t>VDIoU: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F4C55D0-5FCE-4C8C-2880-D08B6E583372}"/>
              </a:ext>
            </a:extLst>
          </p:cNvPr>
          <p:cNvSpPr txBox="1"/>
          <p:nvPr/>
        </p:nvSpPr>
        <p:spPr>
          <a:xfrm>
            <a:off x="3499233" y="2078074"/>
            <a:ext cx="40887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sz="1200" i="1" dirty="0">
                <a:solidFill>
                  <a:srgbClr val="00A1E9"/>
                </a:solidFill>
              </a:rPr>
              <a:t>d: </a:t>
            </a:r>
            <a:r>
              <a:rPr lang="en-US" altLang="zh-TW" sz="1200" dirty="0">
                <a:solidFill>
                  <a:srgbClr val="FF0000"/>
                </a:solidFill>
              </a:rPr>
              <a:t>distances</a:t>
            </a:r>
            <a:r>
              <a:rPr lang="en-US" altLang="zh-TW" sz="1200" dirty="0"/>
              <a:t> between the </a:t>
            </a:r>
            <a:r>
              <a:rPr lang="en-US" altLang="zh-TW" sz="1200" dirty="0">
                <a:solidFill>
                  <a:srgbClr val="FF0000"/>
                </a:solidFill>
              </a:rPr>
              <a:t>center points </a:t>
            </a:r>
            <a:r>
              <a:rPr lang="en-US" altLang="zh-TW" sz="1200" dirty="0"/>
              <a:t>of RP and GT, </a:t>
            </a:r>
          </a:p>
          <a:p>
            <a:pPr lvl="1"/>
            <a:r>
              <a:rPr lang="en-US" altLang="zh-TW" sz="1200" i="1" dirty="0">
                <a:solidFill>
                  <a:srgbClr val="00A1E9"/>
                </a:solidFill>
              </a:rPr>
              <a:t>c: </a:t>
            </a:r>
            <a:r>
              <a:rPr lang="en-US" altLang="zh-TW" sz="1200" dirty="0">
                <a:solidFill>
                  <a:srgbClr val="FF0000"/>
                </a:solidFill>
              </a:rPr>
              <a:t>diagonal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length</a:t>
            </a:r>
            <a:r>
              <a:rPr lang="en-US" altLang="zh-TW" sz="1200" dirty="0"/>
              <a:t> of the Minimum Bounding Rectangle (</a:t>
            </a:r>
            <a:r>
              <a:rPr lang="en-US" altLang="zh-TW" sz="1200" dirty="0">
                <a:solidFill>
                  <a:srgbClr val="00A1E9"/>
                </a:solidFill>
              </a:rPr>
              <a:t>MBR</a:t>
            </a:r>
            <a:r>
              <a:rPr lang="en-US" altLang="zh-TW" sz="1200" dirty="0"/>
              <a:t>) of RP and GT</a:t>
            </a:r>
          </a:p>
          <a:p>
            <a:pPr lvl="1"/>
            <a:r>
              <a:rPr lang="en-US" altLang="zh-TW" sz="1200" i="1" dirty="0" err="1">
                <a:solidFill>
                  <a:srgbClr val="00A1E9"/>
                </a:solidFill>
              </a:rPr>
              <a:t>wGT</a:t>
            </a:r>
            <a:r>
              <a:rPr lang="en-US" altLang="zh-TW" sz="1200" i="1" dirty="0">
                <a:solidFill>
                  <a:srgbClr val="00A1E9"/>
                </a:solidFill>
              </a:rPr>
              <a:t>, </a:t>
            </a:r>
            <a:r>
              <a:rPr lang="en-US" altLang="zh-TW" sz="1200" i="1" dirty="0" err="1">
                <a:solidFill>
                  <a:srgbClr val="00A1E9"/>
                </a:solidFill>
              </a:rPr>
              <a:t>hGT</a:t>
            </a:r>
            <a:r>
              <a:rPr lang="en-US" altLang="zh-TW" sz="1200" dirty="0"/>
              <a:t>: width and height of GT,</a:t>
            </a:r>
          </a:p>
          <a:p>
            <a:pPr lvl="1"/>
            <a:r>
              <a:rPr lang="en-US" altLang="zh-TW" sz="1200" i="1" dirty="0" err="1">
                <a:solidFill>
                  <a:srgbClr val="00A1E9"/>
                </a:solidFill>
              </a:rPr>
              <a:t>wRP</a:t>
            </a:r>
            <a:r>
              <a:rPr lang="en-US" altLang="zh-TW" sz="1200" i="1" dirty="0">
                <a:solidFill>
                  <a:srgbClr val="00A1E9"/>
                </a:solidFill>
              </a:rPr>
              <a:t>, </a:t>
            </a:r>
            <a:r>
              <a:rPr lang="en-US" altLang="zh-TW" sz="1200" i="1" dirty="0" err="1">
                <a:solidFill>
                  <a:srgbClr val="00A1E9"/>
                </a:solidFill>
              </a:rPr>
              <a:t>hRP</a:t>
            </a:r>
            <a:r>
              <a:rPr lang="en-US" altLang="zh-TW" sz="1200" i="1" dirty="0">
                <a:solidFill>
                  <a:srgbClr val="00A1E9"/>
                </a:solidFill>
              </a:rPr>
              <a:t> </a:t>
            </a:r>
            <a:r>
              <a:rPr lang="en-US" altLang="zh-TW" sz="1200" dirty="0"/>
              <a:t>width and height of RP. </a:t>
            </a:r>
          </a:p>
          <a:p>
            <a:pPr lvl="1"/>
            <a:endParaRPr lang="en-US" altLang="zh-TW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A54D7AC-5584-7F57-B9C3-2C7A6985EDC2}"/>
              </a:ext>
            </a:extLst>
          </p:cNvPr>
          <p:cNvSpPr/>
          <p:nvPr/>
        </p:nvSpPr>
        <p:spPr>
          <a:xfrm>
            <a:off x="6369050" y="5908082"/>
            <a:ext cx="2019300" cy="233405"/>
          </a:xfrm>
          <a:prstGeom prst="rect">
            <a:avLst/>
          </a:prstGeom>
          <a:noFill/>
          <a:ln w="12700">
            <a:solidFill>
              <a:srgbClr val="00A1E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4AD94F-568F-FF3B-22BD-A3362E2756B5}"/>
              </a:ext>
            </a:extLst>
          </p:cNvPr>
          <p:cNvSpPr txBox="1"/>
          <p:nvPr/>
        </p:nvSpPr>
        <p:spPr>
          <a:xfrm>
            <a:off x="2412274" y="2462795"/>
            <a:ext cx="7527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rgbClr val="FF0000"/>
                </a:solidFill>
              </a:rPr>
              <a:t>Why arctan?</a:t>
            </a:r>
            <a:endParaRPr lang="zh-TW" altLang="en-US" sz="8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DD253F-2F84-B279-CFAC-FB2C9BCDD14E}"/>
              </a:ext>
            </a:extLst>
          </p:cNvPr>
          <p:cNvSpPr txBox="1"/>
          <p:nvPr/>
        </p:nvSpPr>
        <p:spPr>
          <a:xfrm>
            <a:off x="8388350" y="0"/>
            <a:ext cx="108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Ray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12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4B7052E3-77F4-BC28-2631-EA7E1D601A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4.1.1 Data Collection</a:t>
            </a:r>
            <a:r>
              <a:rPr lang="zh-TW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030AFC-78B0-3BAC-CB29-0D43ECAA6DE2}"/>
              </a:ext>
            </a:extLst>
          </p:cNvPr>
          <p:cNvSpPr txBox="1"/>
          <p:nvPr/>
        </p:nvSpPr>
        <p:spPr>
          <a:xfrm>
            <a:off x="0" y="575152"/>
            <a:ext cx="32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Table 1. </a:t>
            </a:r>
            <a:r>
              <a:rPr lang="en-US" altLang="zh-TW" sz="1400" dirty="0"/>
              <a:t>Me Dataset Data Split </a:t>
            </a:r>
            <a:endParaRPr lang="zh-TW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3B6C0A0-88FE-7522-1B94-8E312A066A5F}"/>
              </a:ext>
            </a:extLst>
          </p:cNvPr>
          <p:cNvSpPr/>
          <p:nvPr/>
        </p:nvSpPr>
        <p:spPr>
          <a:xfrm>
            <a:off x="0" y="6552866"/>
            <a:ext cx="4477169" cy="281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Distribution of Nodule Types Across Different Data Splits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內容版面配置區 3">
            <a:extLst>
              <a:ext uri="{FF2B5EF4-FFF2-40B4-BE49-F238E27FC236}">
                <a16:creationId xmlns:a16="http://schemas.microsoft.com/office/drawing/2014/main" id="{A8FCACFF-6918-064D-5334-03A059885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241835"/>
              </p:ext>
            </p:extLst>
          </p:nvPr>
        </p:nvGraphicFramePr>
        <p:xfrm>
          <a:off x="83013" y="842513"/>
          <a:ext cx="5303374" cy="2739576"/>
        </p:xfrm>
        <a:graphic>
          <a:graphicData uri="http://schemas.openxmlformats.org/drawingml/2006/table">
            <a:tbl>
              <a:tblPr/>
              <a:tblGrid>
                <a:gridCol w="1106061">
                  <a:extLst>
                    <a:ext uri="{9D8B030D-6E8A-4147-A177-3AD203B41FA5}">
                      <a16:colId xmlns:a16="http://schemas.microsoft.com/office/drawing/2014/main" val="321659336"/>
                    </a:ext>
                  </a:extLst>
                </a:gridCol>
                <a:gridCol w="1044652">
                  <a:extLst>
                    <a:ext uri="{9D8B030D-6E8A-4147-A177-3AD203B41FA5}">
                      <a16:colId xmlns:a16="http://schemas.microsoft.com/office/drawing/2014/main" val="139253454"/>
                    </a:ext>
                  </a:extLst>
                </a:gridCol>
                <a:gridCol w="1050887">
                  <a:extLst>
                    <a:ext uri="{9D8B030D-6E8A-4147-A177-3AD203B41FA5}">
                      <a16:colId xmlns:a16="http://schemas.microsoft.com/office/drawing/2014/main" val="1651493902"/>
                    </a:ext>
                  </a:extLst>
                </a:gridCol>
                <a:gridCol w="1050887">
                  <a:extLst>
                    <a:ext uri="{9D8B030D-6E8A-4147-A177-3AD203B41FA5}">
                      <a16:colId xmlns:a16="http://schemas.microsoft.com/office/drawing/2014/main" val="1760532970"/>
                    </a:ext>
                  </a:extLst>
                </a:gridCol>
                <a:gridCol w="1050887">
                  <a:extLst>
                    <a:ext uri="{9D8B030D-6E8A-4147-A177-3AD203B41FA5}">
                      <a16:colId xmlns:a16="http://schemas.microsoft.com/office/drawing/2014/main" val="4270786022"/>
                    </a:ext>
                  </a:extLst>
                </a:gridCol>
              </a:tblGrid>
              <a:tr h="447881">
                <a:tc>
                  <a:txBody>
                    <a:bodyPr/>
                    <a:lstStyle/>
                    <a:p>
                      <a:pPr algn="ctr" fontAlgn="auto"/>
                      <a:r>
                        <a:rPr lang="en-US" altLang="zh-TW" sz="1400" b="1" i="0" dirty="0" err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</a:rPr>
                        <a:t>Data_Me</a:t>
                      </a:r>
                      <a:endParaRPr lang="zh-CN" altLang="en-US" sz="1400" b="1" i="0" dirty="0">
                        <a:solidFill>
                          <a:srgbClr val="000000"/>
                        </a:solidFill>
                        <a:effectLst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Train 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altLang="zh-CN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​</a:t>
                      </a:r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(69.4%)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zh-CN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​​</a:t>
                      </a:r>
                      <a:r>
                        <a:rPr lang="zh-TW" alt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endParaRPr lang="en-US" altLang="zh-TW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(10.6%)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Test</a:t>
                      </a:r>
                      <a:r>
                        <a:rPr lang="zh-TW" alt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endParaRPr lang="en-US" altLang="zh-TW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(20.0%)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0683"/>
                  </a:ext>
                </a:extLst>
              </a:tr>
              <a:tr h="3758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Patients</a:t>
                      </a:r>
                      <a:r>
                        <a:rPr lang="en-US" altLang="zh-CN" sz="1100" b="0" i="0" dirty="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</a:rPr>
                        <a:t>​</a:t>
                      </a:r>
                      <a:endParaRPr lang="en-US" altLang="zh-CN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1127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72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323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r>
                        <a:rPr lang="en-US" altLang="zh-TW" sz="1400" b="0" i="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389957"/>
                  </a:ext>
                </a:extLst>
              </a:tr>
              <a:tr h="30467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3D</a:t>
                      </a:r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Nodules</a:t>
                      </a:r>
                      <a:r>
                        <a:rPr lang="en-US" altLang="zh-CN" sz="1100" b="0" i="0" dirty="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</a:rPr>
                        <a:t>​ </a:t>
                      </a:r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100" b="1" i="0" dirty="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</a:rPr>
                        <a:t>顆</a:t>
                      </a:r>
                      <a:r>
                        <a:rPr lang="en-US" altLang="zh-TW" sz="1100" b="1" i="0" dirty="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</a:rPr>
                        <a:t>)</a:t>
                      </a:r>
                      <a:endParaRPr lang="en-US" altLang="zh-CN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4091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720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1300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61</a:t>
                      </a:r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11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299584"/>
                  </a:ext>
                </a:extLst>
              </a:tr>
              <a:tr h="263459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200" b="1" dirty="0">
                          <a:solidFill>
                            <a:srgbClr val="636A48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Benign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2764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523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951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4238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546302"/>
                  </a:ext>
                </a:extLst>
              </a:tr>
              <a:tr h="46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rgbClr val="90AA87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Probably Benign</a:t>
                      </a:r>
                      <a:endParaRPr lang="en-US" altLang="zh-TW" sz="1200" b="1" kern="1200" dirty="0">
                        <a:solidFill>
                          <a:schemeClr val="tx1"/>
                        </a:solidFill>
                        <a:latin typeface="+mn-lt"/>
                        <a:ea typeface="DengXian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058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159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286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1503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026892"/>
                  </a:ext>
                </a:extLst>
              </a:tr>
              <a:tr h="46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rgbClr val="D46844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Probably Suspicious</a:t>
                      </a:r>
                      <a:endParaRPr lang="en-US" altLang="zh-TW" sz="1200" b="1" kern="1200" dirty="0">
                        <a:solidFill>
                          <a:schemeClr val="tx1"/>
                        </a:solidFill>
                        <a:latin typeface="+mn-lt"/>
                        <a:ea typeface="DengXian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188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24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40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252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537083"/>
                  </a:ext>
                </a:extLst>
              </a:tr>
              <a:tr h="263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rgbClr val="F96645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Suspicious</a:t>
                      </a:r>
                      <a:r>
                        <a:rPr lang="zh-TW" altLang="en-US" sz="1200" b="1" kern="1200" dirty="0">
                          <a:solidFill>
                            <a:srgbClr val="F96645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TW" sz="1200" b="1" kern="1200" dirty="0">
                        <a:solidFill>
                          <a:schemeClr val="tx1"/>
                        </a:solidFill>
                        <a:latin typeface="+mn-lt"/>
                        <a:ea typeface="DengXian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81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14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23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TW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118</a:t>
                      </a:r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750972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9E4B0F82-EED7-0179-06FA-129F1323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4"/>
          <a:stretch/>
        </p:blipFill>
        <p:spPr>
          <a:xfrm>
            <a:off x="83013" y="3800759"/>
            <a:ext cx="8456705" cy="275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86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F49C6-DE6B-E537-5E51-08FB554AB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B99EB1-E81B-8D11-C88A-A4B586E0EB10}"/>
              </a:ext>
            </a:extLst>
          </p:cNvPr>
          <p:cNvSpPr txBox="1"/>
          <p:nvPr/>
        </p:nvSpPr>
        <p:spPr>
          <a:xfrm>
            <a:off x="0" y="471693"/>
            <a:ext cx="2205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Table 2. </a:t>
            </a:r>
            <a:r>
              <a:rPr lang="en-US" altLang="zh-TW" sz="1400" dirty="0"/>
              <a:t>LN Dataset Data </a:t>
            </a:r>
            <a:endParaRPr lang="zh-TW" altLang="en-US" sz="1400" dirty="0"/>
          </a:p>
        </p:txBody>
      </p: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725E2481-F0E2-8707-2DAF-862F4DE749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3013940"/>
              </p:ext>
            </p:extLst>
          </p:nvPr>
        </p:nvGraphicFramePr>
        <p:xfrm>
          <a:off x="83013" y="842513"/>
          <a:ext cx="5303374" cy="2669297"/>
        </p:xfrm>
        <a:graphic>
          <a:graphicData uri="http://schemas.openxmlformats.org/drawingml/2006/table">
            <a:tbl>
              <a:tblPr/>
              <a:tblGrid>
                <a:gridCol w="1106061">
                  <a:extLst>
                    <a:ext uri="{9D8B030D-6E8A-4147-A177-3AD203B41FA5}">
                      <a16:colId xmlns:a16="http://schemas.microsoft.com/office/drawing/2014/main" val="321659336"/>
                    </a:ext>
                  </a:extLst>
                </a:gridCol>
                <a:gridCol w="1044652">
                  <a:extLst>
                    <a:ext uri="{9D8B030D-6E8A-4147-A177-3AD203B41FA5}">
                      <a16:colId xmlns:a16="http://schemas.microsoft.com/office/drawing/2014/main" val="139253454"/>
                    </a:ext>
                  </a:extLst>
                </a:gridCol>
                <a:gridCol w="1050887">
                  <a:extLst>
                    <a:ext uri="{9D8B030D-6E8A-4147-A177-3AD203B41FA5}">
                      <a16:colId xmlns:a16="http://schemas.microsoft.com/office/drawing/2014/main" val="1651493902"/>
                    </a:ext>
                  </a:extLst>
                </a:gridCol>
                <a:gridCol w="1050887">
                  <a:extLst>
                    <a:ext uri="{9D8B030D-6E8A-4147-A177-3AD203B41FA5}">
                      <a16:colId xmlns:a16="http://schemas.microsoft.com/office/drawing/2014/main" val="1760532970"/>
                    </a:ext>
                  </a:extLst>
                </a:gridCol>
                <a:gridCol w="1050887">
                  <a:extLst>
                    <a:ext uri="{9D8B030D-6E8A-4147-A177-3AD203B41FA5}">
                      <a16:colId xmlns:a16="http://schemas.microsoft.com/office/drawing/2014/main" val="4270786022"/>
                    </a:ext>
                  </a:extLst>
                </a:gridCol>
              </a:tblGrid>
              <a:tr h="447881">
                <a:tc>
                  <a:txBody>
                    <a:bodyPr/>
                    <a:lstStyle/>
                    <a:p>
                      <a:pPr algn="ctr" fontAlgn="auto"/>
                      <a:r>
                        <a:rPr lang="en-US" altLang="zh-TW" sz="1400" b="1" i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Data_LN</a:t>
                      </a:r>
                      <a:endParaRPr lang="zh-CN" altLang="en-US" sz="1400" b="1" i="0" dirty="0">
                        <a:solidFill>
                          <a:srgbClr val="000000"/>
                        </a:solidFill>
                        <a:effectLst/>
                        <a:ea typeface="+mn-ea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Train 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zh-CN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​​</a:t>
                      </a:r>
                      <a:r>
                        <a:rPr lang="zh-TW" alt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endParaRPr lang="en-US" altLang="zh-TW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Test</a:t>
                      </a:r>
                      <a:r>
                        <a:rPr lang="zh-TW" altLang="en-US" sz="14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endParaRPr lang="en-US" altLang="zh-TW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0683"/>
                  </a:ext>
                </a:extLst>
              </a:tr>
              <a:tr h="3758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Patients</a:t>
                      </a:r>
                      <a:r>
                        <a:rPr lang="en-US" altLang="zh-CN" sz="1100" b="0" i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​</a:t>
                      </a:r>
                      <a:endParaRPr lang="en-US" altLang="zh-CN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sz="1200" b="0" i="0" dirty="0">
                          <a:solidFill>
                            <a:srgbClr val="000000"/>
                          </a:solidFill>
                          <a:effectLst/>
                        </a:rPr>
                        <a:t>892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sz="1200" b="0" i="0" dirty="0">
                          <a:solidFill>
                            <a:srgbClr val="000000"/>
                          </a:solidFill>
                          <a:effectLst/>
                        </a:rPr>
                        <a:t>892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389957"/>
                  </a:ext>
                </a:extLst>
              </a:tr>
              <a:tr h="30467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3D</a:t>
                      </a:r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 </a:t>
                      </a:r>
                      <a:r>
                        <a:rPr lang="en-US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Nodules</a:t>
                      </a:r>
                      <a:r>
                        <a:rPr lang="en-US" altLang="zh-CN" sz="1100" b="0" i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​ </a:t>
                      </a:r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</a:t>
                      </a:r>
                      <a:r>
                        <a:rPr lang="zh-TW" altLang="en-US" sz="1100" b="1" i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顆</a:t>
                      </a:r>
                      <a:r>
                        <a:rPr lang="en-US" altLang="zh-TW" sz="1100" b="1" i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)</a:t>
                      </a:r>
                      <a:endParaRPr lang="en-US" altLang="zh-CN" sz="14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1330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1330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299584"/>
                  </a:ext>
                </a:extLst>
              </a:tr>
              <a:tr h="263459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200" b="1" dirty="0">
                          <a:solidFill>
                            <a:srgbClr val="636A48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Benign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22 (1.9%)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22 (1.9%)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546302"/>
                  </a:ext>
                </a:extLst>
              </a:tr>
              <a:tr h="46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rgbClr val="90AA87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Probably Benign</a:t>
                      </a:r>
                      <a:endParaRPr lang="en-US" altLang="zh-TW" sz="1200" b="1" kern="1200" dirty="0">
                        <a:solidFill>
                          <a:schemeClr val="tx1"/>
                        </a:solidFill>
                        <a:latin typeface="+mn-lt"/>
                        <a:ea typeface="DengXian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252</a:t>
                      </a:r>
                      <a:r>
                        <a:rPr lang="zh-TW" altLang="en-US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(18.9%)</a:t>
                      </a:r>
                      <a:endParaRPr lang="en-US" altLang="zh-CN" sz="12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252</a:t>
                      </a:r>
                      <a:r>
                        <a:rPr lang="zh-TW" altLang="en-US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(18.9%)</a:t>
                      </a:r>
                      <a:endParaRPr lang="en-US" altLang="zh-CN" sz="12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026892"/>
                  </a:ext>
                </a:extLst>
              </a:tr>
              <a:tr h="465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rgbClr val="D46844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Probably Suspicious</a:t>
                      </a:r>
                      <a:endParaRPr lang="en-US" altLang="zh-TW" sz="1200" b="1" kern="1200" dirty="0">
                        <a:solidFill>
                          <a:schemeClr val="tx1"/>
                        </a:solidFill>
                        <a:latin typeface="+mn-lt"/>
                        <a:ea typeface="DengXian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290 (21.8%)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290 (21.8%)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537083"/>
                  </a:ext>
                </a:extLst>
              </a:tr>
              <a:tr h="263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rgbClr val="F96645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Suspicious</a:t>
                      </a:r>
                      <a:r>
                        <a:rPr lang="zh-TW" altLang="en-US" sz="1200" b="1" kern="1200" dirty="0">
                          <a:solidFill>
                            <a:srgbClr val="F96645"/>
                          </a:solidFill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TW" sz="1200" b="1" kern="1200" dirty="0">
                        <a:solidFill>
                          <a:schemeClr val="tx1"/>
                        </a:solidFill>
                        <a:latin typeface="+mn-lt"/>
                        <a:ea typeface="DengXian" panose="02010600030101010101" pitchFamily="2" charset="-122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endParaRPr lang="en-US" altLang="zh-CN" sz="1400" b="1" i="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766 (57.6%)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ase" latinLnBrk="0" hangingPunct="1"/>
                      <a:r>
                        <a:rPr lang="en-US" altLang="zh-CN" sz="1200" b="1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766 (57.6%)</a:t>
                      </a:r>
                    </a:p>
                  </a:txBody>
                  <a:tcPr anchor="ctr">
                    <a:lnL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750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143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1">
                <a:extLst>
                  <a:ext uri="{FF2B5EF4-FFF2-40B4-BE49-F238E27FC236}">
                    <a16:creationId xmlns:a16="http://schemas.microsoft.com/office/drawing/2014/main" id="{31227548-2C18-7BC2-C7D8-B2FF0A2D69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84188"/>
                <a:ext cx="9144000" cy="569277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>
                  <a:lnSpc>
                    <a:spcPct val="100000"/>
                  </a:lnSpc>
                  <a:spcBef>
                    <a:spcPts val="200"/>
                  </a:spcBef>
                  <a:buAutoNum type="arabicPeriod"/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(Sensitivity):</a:t>
                </a:r>
              </a:p>
              <a:p>
                <a:pPr marL="444500" lvl="1" indent="-18097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Purpose:</a:t>
                </a:r>
                <a:r>
                  <a:rPr lang="zh-TW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在所有實際正樣本中，模型成功檢測到正樣本的比例</a:t>
                </a:r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4500" lvl="1" indent="-18097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</a:t>
                </a:r>
                <a:r>
                  <a:rPr lang="en-US" altLang="zh-TW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zh-TW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zh-TW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TW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TW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𝑂𝑢𝑡𝑝𝑢𝑡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𝑛𝑜𝑑𝑢𝑙𝑒</m:t>
                            </m:r>
                          </m:e>
                        </m:d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∧ (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𝐺𝑇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𝑛𝑜𝑑𝑢𝑙𝑒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𝐺𝑇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𝑛𝑜𝑑𝑢𝑙𝑒</m:t>
                        </m:r>
                      </m:den>
                    </m:f>
                  </m:oMath>
                </a14:m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>
                  <a:lnSpc>
                    <a:spcPct val="100000"/>
                  </a:lnSpc>
                  <a:spcBef>
                    <a:spcPts val="200"/>
                  </a:spcBef>
                  <a:buFont typeface="Arial" panose="020B0604020202020204" pitchFamily="34" charset="0"/>
                  <a:buAutoNum type="arabicPeriod"/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 :</a:t>
                </a:r>
                <a:endParaRPr lang="en-US" altLang="zh-TW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4500" lvl="1" indent="-17462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Purpose:</a:t>
                </a:r>
                <a:r>
                  <a:rPr lang="zh-TW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在所有模型預測為正樣本的樣本中，為實際正樣本的比例</a:t>
                </a:r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4500" lvl="1" indent="-17462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:r>
                  <a:rPr lang="en-US" altLang="zh-TW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zh-TW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zh-TW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zh-TW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𝑂𝑢𝑡𝑝𝑢𝑡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𝑛𝑜𝑑𝑢𝑙𝑒</m:t>
                            </m:r>
                          </m:e>
                        </m:d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∧ (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𝐺𝑇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𝑛𝑜𝑑𝑢𝑙𝑒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𝑇𝑜𝑡𝑎𝑙</m:t>
                        </m:r>
                        <m:r>
                          <a:rPr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𝑂𝑢𝑡𝑝𝑢𝑡𝑠</m:t>
                        </m:r>
                      </m:den>
                    </m:f>
                  </m:oMath>
                </a14:m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>
                  <a:lnSpc>
                    <a:spcPct val="100000"/>
                  </a:lnSpc>
                  <a:spcBef>
                    <a:spcPts val="200"/>
                  </a:spcBef>
                  <a:buFont typeface="Arial" panose="020B0604020202020204" pitchFamily="34" charset="0"/>
                  <a:buAutoNum type="arabicPeriod"/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Score :</a:t>
                </a:r>
              </a:p>
              <a:p>
                <a:pPr marL="447675" lvl="1" indent="-19367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Purpose: Recall</a:t>
                </a:r>
                <a:r>
                  <a:rPr lang="zh-TW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與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:r>
                  <a:rPr lang="zh-TW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的調和平均數，綜合考慮了兩項指標</a:t>
                </a:r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7675" lvl="1" indent="-19367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Score =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𝑅𝑒𝑐𝑎𝑙𝑙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𝑃𝑟𝑒𝑐𝑖𝑠𝑖𝑜𝑛</m:t>
                        </m:r>
                      </m:num>
                      <m:den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𝑅𝑒𝑐𝑎𝑙𝑙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𝑃𝑟𝑒𝑐𝑖𝑠𝑖𝑜𝑛</m:t>
                        </m:r>
                      </m:den>
                    </m:f>
                  </m:oMath>
                </a14:m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>
                  <a:lnSpc>
                    <a:spcPct val="100000"/>
                  </a:lnSpc>
                  <a:spcBef>
                    <a:spcPts val="200"/>
                  </a:spcBef>
                  <a:buFont typeface="Arial" panose="020B0604020202020204" pitchFamily="34" charset="0"/>
                  <a:buAutoNum type="arabicPeriod"/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Specificity : </a:t>
                </a:r>
              </a:p>
              <a:p>
                <a:pPr marL="444500" lvl="1" indent="-18097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Purpose:</a:t>
                </a:r>
                <a:r>
                  <a:rPr lang="zh-TW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在所有實際負樣本中，模型成功檢測到負樣本的比例</a:t>
                </a:r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4500" lvl="1" indent="-18097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Specificity</a:t>
                </a:r>
                <a:r>
                  <a:rPr lang="en-US" altLang="zh-TW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  <m:r>
                          <a:rPr lang="zh-TW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zh-TW" alt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zh-TW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1">
                <a:extLst>
                  <a:ext uri="{FF2B5EF4-FFF2-40B4-BE49-F238E27FC236}">
                    <a16:creationId xmlns:a16="http://schemas.microsoft.com/office/drawing/2014/main" id="{31227548-2C18-7BC2-C7D8-B2FF0A2D6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4188"/>
                <a:ext cx="9144000" cy="5692775"/>
              </a:xfrm>
              <a:prstGeom prst="rect">
                <a:avLst/>
              </a:prstGeom>
              <a:blipFill>
                <a:blip r:embed="rId2"/>
                <a:stretch>
                  <a:fillRect l="-200" t="-3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C29499-4ABC-5C26-B4EE-B4C1B52D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AE7E-C5C5-4ECD-9CD5-B00E40A52FF6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6" name="文字方塊 20">
            <a:extLst>
              <a:ext uri="{FF2B5EF4-FFF2-40B4-BE49-F238E27FC236}">
                <a16:creationId xmlns:a16="http://schemas.microsoft.com/office/drawing/2014/main" id="{B6826960-890B-482B-86BC-D4B6AE6A5A40}"/>
              </a:ext>
            </a:extLst>
          </p:cNvPr>
          <p:cNvSpPr txBox="1"/>
          <p:nvPr/>
        </p:nvSpPr>
        <p:spPr>
          <a:xfrm>
            <a:off x="7765981" y="102706"/>
            <a:ext cx="13780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TP: True positive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FP: False positive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TN: True negative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FN:</a:t>
            </a:r>
            <a:r>
              <a:rPr lang="zh-TW" alt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False negative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4633"/>
            <a:ext cx="1888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4.1.2 Metrics</a:t>
            </a:r>
          </a:p>
        </p:txBody>
      </p:sp>
    </p:spTree>
    <p:extLst>
      <p:ext uri="{BB962C8B-B14F-4D97-AF65-F5344CB8AC3E}">
        <p14:creationId xmlns:p14="http://schemas.microsoft.com/office/powerpoint/2010/main" val="3021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9BE50-3E0A-E858-3907-1D38A1EFE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95CFE8F1-0CBD-A802-EBC9-F80CB6F9BB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Experimental Result: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AE88C3-D545-2623-3C8F-BAE8A995A441}"/>
              </a:ext>
            </a:extLst>
          </p:cNvPr>
          <p:cNvSpPr/>
          <p:nvPr/>
        </p:nvSpPr>
        <p:spPr>
          <a:xfrm>
            <a:off x="5179053" y="4547196"/>
            <a:ext cx="4229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FROC Performance on different methods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68B7AEE-F963-6F3C-6150-2085B8D8E6D4}"/>
              </a:ext>
            </a:extLst>
          </p:cNvPr>
          <p:cNvSpPr txBox="1"/>
          <p:nvPr/>
        </p:nvSpPr>
        <p:spPr>
          <a:xfrm>
            <a:off x="203043" y="456340"/>
            <a:ext cx="7702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AutoNum type="arabicPeriod"/>
            </a:pPr>
            <a:r>
              <a:rPr lang="en-US" altLang="zh-TW" sz="1400" dirty="0"/>
              <a:t>The recall of </a:t>
            </a:r>
            <a:r>
              <a:rPr lang="en-US" altLang="zh-TW" sz="1400" dirty="0">
                <a:solidFill>
                  <a:srgbClr val="00B0F0"/>
                </a:solidFill>
              </a:rPr>
              <a:t>different </a:t>
            </a:r>
            <a:r>
              <a:rPr lang="en-US" altLang="zh-TW" sz="1400" dirty="0"/>
              <a:t>method on </a:t>
            </a:r>
            <a:r>
              <a:rPr lang="en-US" altLang="zh-TW" sz="1400" dirty="0" err="1"/>
              <a:t>ME_dataset_org</a:t>
            </a:r>
            <a:r>
              <a:rPr lang="en-US" altLang="zh-TW" sz="1400" dirty="0"/>
              <a:t> and </a:t>
            </a:r>
            <a:r>
              <a:rPr lang="en-US" altLang="zh-TW" sz="1400" dirty="0" err="1"/>
              <a:t>ME_dataset_recheck</a:t>
            </a:r>
            <a:r>
              <a:rPr lang="en-US" altLang="zh-TW" sz="1400" dirty="0"/>
              <a:t> at 1,2 and 8 FPs/Scan in </a:t>
            </a:r>
            <a:r>
              <a:rPr lang="en-US" altLang="zh-TW" sz="1400" b="1" dirty="0"/>
              <a:t>Table 3</a:t>
            </a:r>
            <a:r>
              <a:rPr lang="en-US" altLang="zh-TW" sz="1400" dirty="0"/>
              <a:t>.</a:t>
            </a:r>
          </a:p>
          <a:p>
            <a:pPr marL="182563" indent="-182563">
              <a:buAutoNum type="arabicPeriod"/>
            </a:pPr>
            <a:r>
              <a:rPr lang="en-US" altLang="zh-TW" sz="1400" dirty="0"/>
              <a:t>Draw the FROC curve in </a:t>
            </a:r>
            <a:r>
              <a:rPr lang="en-US" altLang="zh-TW" sz="1400" b="1" dirty="0"/>
              <a:t>Figure 2. </a:t>
            </a:r>
          </a:p>
          <a:p>
            <a:pPr marL="266700" lvl="1" indent="-84138"/>
            <a:r>
              <a:rPr lang="en-US" altLang="zh-TW" sz="1400" b="1" dirty="0"/>
              <a:t>- </a:t>
            </a:r>
            <a:r>
              <a:rPr lang="en-US" altLang="zh-TW" sz="1400" dirty="0"/>
              <a:t>demonstrating the recall at seven predefined FPs/Scan rates: </a:t>
            </a:r>
            <a:r>
              <a:rPr lang="en-US" altLang="zh-TW" sz="1400" dirty="0">
                <a:solidFill>
                  <a:srgbClr val="00B0F0"/>
                </a:solidFill>
              </a:rPr>
              <a:t>1/8, 1/4, 1/2, 1, 2, 4, 8.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61C1B4D-94D5-BE08-2805-AFE351B1C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08288"/>
              </p:ext>
            </p:extLst>
          </p:nvPr>
        </p:nvGraphicFramePr>
        <p:xfrm>
          <a:off x="267678" y="1844003"/>
          <a:ext cx="4632962" cy="1268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2173">
                  <a:extLst>
                    <a:ext uri="{9D8B030D-6E8A-4147-A177-3AD203B41FA5}">
                      <a16:colId xmlns:a16="http://schemas.microsoft.com/office/drawing/2014/main" val="2827256338"/>
                    </a:ext>
                  </a:extLst>
                </a:gridCol>
                <a:gridCol w="860263">
                  <a:extLst>
                    <a:ext uri="{9D8B030D-6E8A-4147-A177-3AD203B41FA5}">
                      <a16:colId xmlns:a16="http://schemas.microsoft.com/office/drawing/2014/main" val="3400936492"/>
                    </a:ext>
                  </a:extLst>
                </a:gridCol>
                <a:gridCol w="860263">
                  <a:extLst>
                    <a:ext uri="{9D8B030D-6E8A-4147-A177-3AD203B41FA5}">
                      <a16:colId xmlns:a16="http://schemas.microsoft.com/office/drawing/2014/main" val="3927592197"/>
                    </a:ext>
                  </a:extLst>
                </a:gridCol>
                <a:gridCol w="860263">
                  <a:extLst>
                    <a:ext uri="{9D8B030D-6E8A-4147-A177-3AD203B41FA5}">
                      <a16:colId xmlns:a16="http://schemas.microsoft.com/office/drawing/2014/main" val="887279140"/>
                    </a:ext>
                  </a:extLst>
                </a:gridCol>
              </a:tblGrid>
              <a:tr h="258119">
                <a:tc rowSpan="2">
                  <a:txBody>
                    <a:bodyPr/>
                    <a:lstStyle/>
                    <a:p>
                      <a:pPr algn="r" fontAlgn="auto"/>
                      <a:endParaRPr lang="en-US" altLang="zh-CN" sz="1100" b="1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fontAlgn="auto"/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CN" altLang="en-US" sz="1100" b="1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 (%)</a:t>
                      </a:r>
                      <a:r>
                        <a:rPr lang="zh-TW" alt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Precision (%)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819569"/>
                  </a:ext>
                </a:extLst>
              </a:tr>
              <a:tr h="155901">
                <a:tc vMerge="1">
                  <a:txBody>
                    <a:bodyPr/>
                    <a:lstStyle/>
                    <a:p>
                      <a:pPr algn="l" fontAlgn="auto"/>
                      <a:endParaRPr lang="zh-CN" altLang="en-US" sz="1100" b="1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FPs/Scan=1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FPs/Scan=2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FPs/Scan=8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05334"/>
                  </a:ext>
                </a:extLst>
              </a:tr>
              <a:tr h="258119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GFocal_v1_org</a:t>
                      </a:r>
                      <a:endParaRPr lang="en-US" altLang="zh-CN" sz="1100" b="1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altLang="zh-TW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</a:t>
                      </a:r>
                      <a:r>
                        <a:rPr lang="en-US" altLang="zh-CN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/70.7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76.0/57.9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89.0/28.7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96972117"/>
                  </a:ext>
                </a:extLst>
              </a:tr>
              <a:tr h="258119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GFocal_v1_recheck</a:t>
                      </a:r>
                    </a:p>
                  </a:txBody>
                  <a:tcPr marL="68580" marR="68580" marT="34290" marB="3429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67.8/77.6</a:t>
                      </a:r>
                      <a:endParaRPr lang="en-US" altLang="zh-CN" sz="1100" b="0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100" b="0" i="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77.1</a:t>
                      </a:r>
                      <a:r>
                        <a:rPr lang="en-US" altLang="zh-TW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/66.3</a:t>
                      </a:r>
                      <a:endParaRPr lang="en-US" altLang="zh-CN" sz="1100" b="0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90.1/36.5</a:t>
                      </a:r>
                      <a:endParaRPr lang="en-US" altLang="zh-CN" sz="1100" b="0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36756581"/>
                  </a:ext>
                </a:extLst>
              </a:tr>
              <a:tr h="258119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CPM-net</a:t>
                      </a:r>
                    </a:p>
                  </a:txBody>
                  <a:tcPr marL="68580" marR="68580" marT="34290" marB="3429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59.4/72.8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69.1/60.9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sz="11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84.5/32.3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11934625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8451791A-0FA9-65AF-3B06-452763CBF21A}"/>
              </a:ext>
            </a:extLst>
          </p:cNvPr>
          <p:cNvSpPr txBox="1"/>
          <p:nvPr/>
        </p:nvSpPr>
        <p:spPr>
          <a:xfrm>
            <a:off x="203043" y="1549428"/>
            <a:ext cx="541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Table 3. </a:t>
            </a:r>
            <a:r>
              <a:rPr lang="en-US" altLang="zh-TW" sz="1400" dirty="0"/>
              <a:t>Comparison with different method on </a:t>
            </a:r>
            <a:r>
              <a:rPr lang="en-US" altLang="zh-TW" sz="1400" dirty="0" err="1"/>
              <a:t>Me_dataset</a:t>
            </a:r>
            <a:r>
              <a:rPr lang="en-US" altLang="zh-TW" sz="1400" dirty="0"/>
              <a:t>.</a:t>
            </a:r>
            <a:endParaRPr lang="zh-TW" altLang="en-US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BFA686-BA56-4047-C941-20957CFF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27" y="1458202"/>
            <a:ext cx="4054982" cy="304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4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561F-770F-49D2-8091-E03020E8BFAA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14633"/>
            <a:ext cx="7386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Results: </a:t>
            </a:r>
            <a:r>
              <a:rPr lang="en-US" altLang="zh-TW" sz="2400" dirty="0" err="1"/>
              <a:t>Gfocal</a:t>
            </a:r>
            <a:r>
              <a:rPr lang="en-US" altLang="zh-TW" sz="2400" dirty="0"/>
              <a:t> on </a:t>
            </a:r>
            <a:r>
              <a:rPr lang="en-US" altLang="zh-TW" sz="2400" dirty="0" err="1"/>
              <a:t>ME_dataset_recheck</a:t>
            </a:r>
            <a:r>
              <a:rPr lang="en-US" altLang="zh-TW" sz="2400" dirty="0"/>
              <a:t>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C7BBF19-E6FB-C0FD-9684-3C047DC6C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024"/>
              </p:ext>
            </p:extLst>
          </p:nvPr>
        </p:nvGraphicFramePr>
        <p:xfrm>
          <a:off x="249889" y="1979601"/>
          <a:ext cx="4152819" cy="2478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661">
                  <a:extLst>
                    <a:ext uri="{9D8B030D-6E8A-4147-A177-3AD203B41FA5}">
                      <a16:colId xmlns:a16="http://schemas.microsoft.com/office/drawing/2014/main" val="3163499660"/>
                    </a:ext>
                  </a:extLst>
                </a:gridCol>
                <a:gridCol w="1012074">
                  <a:extLst>
                    <a:ext uri="{9D8B030D-6E8A-4147-A177-3AD203B41FA5}">
                      <a16:colId xmlns:a16="http://schemas.microsoft.com/office/drawing/2014/main" val="73301477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1403033580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2018068322"/>
                    </a:ext>
                  </a:extLst>
                </a:gridCol>
              </a:tblGrid>
              <a:tr h="29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Diameter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Recall (%)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Precision (%)</a:t>
                      </a:r>
                      <a:endParaRPr lang="zh-TW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F1</a:t>
                      </a:r>
                      <a:r>
                        <a:rPr lang="zh-TW" altLang="en-US" sz="1200" b="1" dirty="0"/>
                        <a:t> </a:t>
                      </a:r>
                      <a:r>
                        <a:rPr lang="en-US" altLang="zh-TW" sz="1200" b="1" dirty="0"/>
                        <a:t>Score (%)</a:t>
                      </a:r>
                      <a:endParaRPr lang="zh-TW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2006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&lt; 4mm</a:t>
                      </a:r>
                      <a:endParaRPr lang="zh-TW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66.2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36.7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47.2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233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4mm and </a:t>
                      </a:r>
                    </a:p>
                    <a:p>
                      <a:pPr algn="l"/>
                      <a:r>
                        <a:rPr lang="de-DE" altLang="zh-TW" sz="1100" b="1" dirty="0"/>
                        <a:t>&lt; 6mm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77.9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57.4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66.1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986705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≥ 6mm and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&lt; 8mm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82.0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78.4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80.2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934590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8mm</a:t>
                      </a:r>
                      <a:endParaRPr lang="zh-TW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73.3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92.4</a:t>
                      </a:r>
                      <a:endParaRPr lang="zh-TW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81.8</a:t>
                      </a:r>
                      <a:endParaRPr lang="zh-TW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669447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All nodule</a:t>
                      </a:r>
                      <a:endParaRPr lang="zh-TW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76.0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58.0</a:t>
                      </a:r>
                      <a:endParaRPr lang="zh-TW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65.1</a:t>
                      </a:r>
                      <a:endParaRPr lang="zh-TW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14684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</a:t>
                      </a:r>
                      <a:r>
                        <a:rPr lang="zh-TW" altLang="en-US" sz="1100" b="1" dirty="0"/>
                        <a:t> </a:t>
                      </a:r>
                      <a:r>
                        <a:rPr lang="en-US" altLang="zh-TW" sz="1100" b="1" dirty="0"/>
                        <a:t>6mm nodule</a:t>
                      </a:r>
                      <a:endParaRPr lang="zh-TW" altLang="en-US" sz="1100" b="1" dirty="0"/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78.5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83.2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80.8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41877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2B89BA45-DF9D-1800-296B-91D1E6BF8E1B}"/>
              </a:ext>
            </a:extLst>
          </p:cNvPr>
          <p:cNvSpPr txBox="1"/>
          <p:nvPr/>
        </p:nvSpPr>
        <p:spPr>
          <a:xfrm>
            <a:off x="172589" y="1387552"/>
            <a:ext cx="423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Table 4.</a:t>
            </a:r>
            <a:r>
              <a:rPr lang="en-US" altLang="zh-TW" sz="1400" dirty="0"/>
              <a:t> </a:t>
            </a:r>
            <a:r>
              <a:rPr lang="en-US" altLang="zh-TW" sz="1400" dirty="0" err="1"/>
              <a:t>Gfocal_org</a:t>
            </a:r>
            <a:r>
              <a:rPr lang="en-US" altLang="zh-TW" sz="1400" dirty="0"/>
              <a:t> Evaluated Recall &amp; Precision on FP/scan = 2 (threshold = 0.20) 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714944E-2870-A9E1-6A52-BF3EE34AD3C2}"/>
              </a:ext>
            </a:extLst>
          </p:cNvPr>
          <p:cNvSpPr txBox="1"/>
          <p:nvPr/>
        </p:nvSpPr>
        <p:spPr>
          <a:xfrm>
            <a:off x="249889" y="476298"/>
            <a:ext cx="814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+mj-lt"/>
              <a:buAutoNum type="arabicPeriod"/>
            </a:pPr>
            <a:r>
              <a:rPr lang="zh-TW" altLang="en-US" sz="1400" dirty="0"/>
              <a:t>在</a:t>
            </a:r>
            <a:r>
              <a:rPr lang="en-US" altLang="zh-TW" sz="1400" dirty="0"/>
              <a:t>FP/scan =</a:t>
            </a:r>
            <a:r>
              <a:rPr lang="zh-TW" altLang="en-US" sz="1400" dirty="0"/>
              <a:t> </a:t>
            </a:r>
            <a:r>
              <a:rPr lang="en-US" altLang="zh-TW" sz="1400" dirty="0"/>
              <a:t>2</a:t>
            </a:r>
            <a:r>
              <a:rPr lang="zh-TW" altLang="en-US" sz="1400" dirty="0"/>
              <a:t>，可以發現小顆的</a:t>
            </a:r>
            <a:r>
              <a:rPr lang="en-US" altLang="zh-TW" sz="1400" dirty="0"/>
              <a:t>nodule (&lt;4mm)</a:t>
            </a:r>
            <a:r>
              <a:rPr lang="zh-TW" altLang="en-US" sz="1400" dirty="0"/>
              <a:t>的</a:t>
            </a:r>
            <a:r>
              <a:rPr lang="en-US" altLang="zh-TW" sz="1400" dirty="0"/>
              <a:t>precision</a:t>
            </a:r>
            <a:r>
              <a:rPr lang="zh-TW" altLang="en-US" sz="1400" dirty="0"/>
              <a:t>不高，代表模型容易產生出較小的</a:t>
            </a:r>
            <a:r>
              <a:rPr lang="en-US" altLang="zh-TW" sz="1400" dirty="0" err="1"/>
              <a:t>fp</a:t>
            </a:r>
            <a:r>
              <a:rPr lang="zh-TW" altLang="en-US" sz="1400" dirty="0"/>
              <a:t>。</a:t>
            </a: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685BB8-C2CE-41F7-BDAA-E1395B4BB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952455"/>
              </p:ext>
            </p:extLst>
          </p:nvPr>
        </p:nvGraphicFramePr>
        <p:xfrm>
          <a:off x="4720737" y="1979601"/>
          <a:ext cx="4152819" cy="2478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661">
                  <a:extLst>
                    <a:ext uri="{9D8B030D-6E8A-4147-A177-3AD203B41FA5}">
                      <a16:colId xmlns:a16="http://schemas.microsoft.com/office/drawing/2014/main" val="3163499660"/>
                    </a:ext>
                  </a:extLst>
                </a:gridCol>
                <a:gridCol w="1012074">
                  <a:extLst>
                    <a:ext uri="{9D8B030D-6E8A-4147-A177-3AD203B41FA5}">
                      <a16:colId xmlns:a16="http://schemas.microsoft.com/office/drawing/2014/main" val="73301477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1403033580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2018068322"/>
                    </a:ext>
                  </a:extLst>
                </a:gridCol>
              </a:tblGrid>
              <a:tr h="29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Diameter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Recall (%)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Precision (%)</a:t>
                      </a:r>
                      <a:endParaRPr lang="zh-TW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F1</a:t>
                      </a:r>
                      <a:r>
                        <a:rPr lang="zh-TW" altLang="en-US" sz="1200" b="1" dirty="0"/>
                        <a:t> </a:t>
                      </a:r>
                      <a:r>
                        <a:rPr lang="en-US" altLang="zh-TW" sz="1200" b="1" dirty="0"/>
                        <a:t>Score (%)</a:t>
                      </a:r>
                      <a:endParaRPr lang="zh-TW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2006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&lt; 4mm</a:t>
                      </a:r>
                      <a:endParaRPr lang="zh-TW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73.0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32.9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45.3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233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4mm and </a:t>
                      </a:r>
                    </a:p>
                    <a:p>
                      <a:pPr algn="l"/>
                      <a:r>
                        <a:rPr lang="de-DE" altLang="zh-TW" sz="1100" b="1" dirty="0"/>
                        <a:t>&lt; 6mm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79.9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72.8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75.3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986705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≥ 6mm and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&lt; 8mm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82.1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84.9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83.5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934590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8mm</a:t>
                      </a:r>
                      <a:endParaRPr lang="zh-TW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71.8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94.0</a:t>
                      </a:r>
                      <a:endParaRPr lang="zh-TW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81.4</a:t>
                      </a:r>
                      <a:endParaRPr lang="zh-TW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669447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All nodule</a:t>
                      </a:r>
                      <a:endParaRPr lang="zh-TW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77.4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66.2</a:t>
                      </a:r>
                      <a:endParaRPr lang="zh-TW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71.4</a:t>
                      </a:r>
                      <a:endParaRPr lang="zh-TW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14684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</a:t>
                      </a:r>
                      <a:r>
                        <a:rPr lang="zh-TW" altLang="en-US" sz="1100" b="1" dirty="0"/>
                        <a:t> </a:t>
                      </a:r>
                      <a:r>
                        <a:rPr lang="en-US" altLang="zh-TW" sz="1100" b="1" dirty="0"/>
                        <a:t>6mm nodule</a:t>
                      </a:r>
                      <a:endParaRPr lang="zh-TW" altLang="en-US" sz="1100" b="1" dirty="0"/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78.3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87.7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82.8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418777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EB361168-D64C-2E17-14A8-D449ACBEB94A}"/>
              </a:ext>
            </a:extLst>
          </p:cNvPr>
          <p:cNvSpPr txBox="1"/>
          <p:nvPr/>
        </p:nvSpPr>
        <p:spPr>
          <a:xfrm>
            <a:off x="4643436" y="1410214"/>
            <a:ext cx="423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Table 5.</a:t>
            </a:r>
            <a:r>
              <a:rPr lang="en-US" altLang="zh-TW" sz="1400" dirty="0"/>
              <a:t> </a:t>
            </a:r>
            <a:r>
              <a:rPr lang="en-US" altLang="zh-TW" sz="1400" dirty="0" err="1"/>
              <a:t>Gfocal_recheck</a:t>
            </a:r>
            <a:r>
              <a:rPr lang="en-US" altLang="zh-TW" sz="1400" dirty="0"/>
              <a:t> Evaluated Recall &amp; Precision on FP/scan = 2 (threshold = 0.18)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D97FA0-5A4A-FF16-7C15-23B5365F221D}"/>
              </a:ext>
            </a:extLst>
          </p:cNvPr>
          <p:cNvSpPr txBox="1"/>
          <p:nvPr/>
        </p:nvSpPr>
        <p:spPr>
          <a:xfrm>
            <a:off x="249889" y="4651858"/>
            <a:ext cx="83484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/>
              <a:t>alan</a:t>
            </a:r>
            <a:r>
              <a:rPr lang="en-US" altLang="zh-TW" sz="1400" dirty="0"/>
              <a:t>: </a:t>
            </a:r>
            <a:r>
              <a:rPr lang="zh-TW" altLang="en-US" sz="1400" dirty="0"/>
              <a:t>在此比較經過醫師</a:t>
            </a:r>
            <a:r>
              <a:rPr lang="en-US" altLang="zh-TW" sz="1400" dirty="0"/>
              <a:t>recheck data</a:t>
            </a:r>
            <a:r>
              <a:rPr lang="zh-TW" altLang="en-US" sz="1400" dirty="0"/>
              <a:t>後的效果，可以發現</a:t>
            </a:r>
            <a:endParaRPr lang="en-US" altLang="zh-TW" sz="1400" dirty="0"/>
          </a:p>
          <a:p>
            <a:pPr marL="703263" indent="-342900">
              <a:buAutoNum type="arabicParenR"/>
            </a:pPr>
            <a:r>
              <a:rPr lang="zh-TW" altLang="en-US" sz="1400" dirty="0"/>
              <a:t>除了小顆的</a:t>
            </a:r>
            <a:r>
              <a:rPr lang="en-US" altLang="zh-TW" sz="1400" dirty="0"/>
              <a:t>nodule (&lt;4mm)</a:t>
            </a:r>
            <a:r>
              <a:rPr lang="zh-TW" altLang="en-US" sz="1400" dirty="0"/>
              <a:t>以外，其餘的</a:t>
            </a:r>
            <a:r>
              <a:rPr lang="en-US" altLang="zh-TW" sz="1400" dirty="0"/>
              <a:t>precision</a:t>
            </a:r>
            <a:r>
              <a:rPr lang="zh-TW" altLang="en-US" sz="1400" dirty="0"/>
              <a:t>當有一定程度的提升，模型在訓練的過程中減少大量的錯誤訓練</a:t>
            </a:r>
            <a:r>
              <a:rPr lang="en-US" altLang="zh-TW" sz="1400" dirty="0"/>
              <a:t>(</a:t>
            </a:r>
            <a:r>
              <a:rPr lang="zh-TW" altLang="en-US" sz="1400" dirty="0"/>
              <a:t>明明是</a:t>
            </a:r>
            <a:r>
              <a:rPr lang="en-US" altLang="zh-TW" sz="1400" dirty="0"/>
              <a:t>foreground</a:t>
            </a:r>
            <a:r>
              <a:rPr lang="zh-TW" altLang="en-US" sz="1400" dirty="0"/>
              <a:t>，卻當成</a:t>
            </a:r>
            <a:r>
              <a:rPr lang="en-US" altLang="zh-TW" sz="1400" dirty="0"/>
              <a:t>background)</a:t>
            </a:r>
          </a:p>
          <a:p>
            <a:pPr marL="703263" indent="-342900">
              <a:buAutoNum type="arabicParenR"/>
            </a:pPr>
            <a:r>
              <a:rPr lang="zh-TW" altLang="en-US" sz="1400" dirty="0"/>
              <a:t>觀察小顆的</a:t>
            </a:r>
            <a:r>
              <a:rPr lang="en-US" altLang="zh-TW" sz="1400" dirty="0"/>
              <a:t>nodule (&lt;4mm)</a:t>
            </a:r>
            <a:r>
              <a:rPr lang="zh-TW" altLang="en-US" sz="1400" dirty="0"/>
              <a:t>，雖然</a:t>
            </a:r>
            <a:r>
              <a:rPr lang="en-US" altLang="zh-TW" sz="1400" dirty="0"/>
              <a:t>precision </a:t>
            </a:r>
            <a:r>
              <a:rPr lang="zh-TW" altLang="en-US" sz="1400" dirty="0"/>
              <a:t>下降了</a:t>
            </a:r>
            <a:r>
              <a:rPr lang="en-US" altLang="zh-TW" sz="1400" dirty="0"/>
              <a:t>3.8%</a:t>
            </a:r>
            <a:r>
              <a:rPr lang="zh-TW" altLang="en-US" sz="1400" dirty="0"/>
              <a:t>，但是</a:t>
            </a:r>
            <a:r>
              <a:rPr lang="en-US" altLang="zh-TW" sz="1400" dirty="0"/>
              <a:t>recall </a:t>
            </a:r>
            <a:r>
              <a:rPr lang="zh-TW" altLang="en-US" sz="1400" dirty="0"/>
              <a:t>提升</a:t>
            </a:r>
            <a:r>
              <a:rPr lang="en-US" altLang="zh-TW" sz="1400" dirty="0"/>
              <a:t>6.8%</a:t>
            </a:r>
            <a:r>
              <a:rPr lang="zh-TW" altLang="en-US" sz="1400" dirty="0"/>
              <a:t>，使用</a:t>
            </a:r>
            <a:r>
              <a:rPr lang="en-US" altLang="zh-TW" sz="1400" dirty="0"/>
              <a:t>recheck dataset</a:t>
            </a:r>
            <a:r>
              <a:rPr lang="zh-TW" altLang="en-US" sz="1400" dirty="0"/>
              <a:t>的模型相較於原本的模型更容易產生出小顆的</a:t>
            </a:r>
            <a:r>
              <a:rPr lang="en-US" altLang="zh-TW" sz="1400" dirty="0" err="1"/>
              <a:t>fp</a:t>
            </a:r>
            <a:r>
              <a:rPr lang="en-US" altLang="zh-TW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2812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BE20-CA89-C248-CE3D-0321E69EF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ADD20-9F37-F96F-1E30-0D344F6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561F-770F-49D2-8091-E03020E8BFAA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C05688-CFF1-F3F9-037A-361B84866FBB}"/>
              </a:ext>
            </a:extLst>
          </p:cNvPr>
          <p:cNvSpPr/>
          <p:nvPr/>
        </p:nvSpPr>
        <p:spPr>
          <a:xfrm>
            <a:off x="0" y="14633"/>
            <a:ext cx="6070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Results: </a:t>
            </a:r>
            <a:r>
              <a:rPr lang="en-US" altLang="zh-TW" sz="2400" dirty="0" err="1"/>
              <a:t>GFocal</a:t>
            </a:r>
            <a:r>
              <a:rPr lang="en-US" altLang="zh-TW" sz="2400" dirty="0"/>
              <a:t> on LN dataset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E612CC-22F2-6EC3-240E-934221D43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73216"/>
              </p:ext>
            </p:extLst>
          </p:nvPr>
        </p:nvGraphicFramePr>
        <p:xfrm>
          <a:off x="547914" y="1293049"/>
          <a:ext cx="4152819" cy="2052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661">
                  <a:extLst>
                    <a:ext uri="{9D8B030D-6E8A-4147-A177-3AD203B41FA5}">
                      <a16:colId xmlns:a16="http://schemas.microsoft.com/office/drawing/2014/main" val="3163499660"/>
                    </a:ext>
                  </a:extLst>
                </a:gridCol>
                <a:gridCol w="1012074">
                  <a:extLst>
                    <a:ext uri="{9D8B030D-6E8A-4147-A177-3AD203B41FA5}">
                      <a16:colId xmlns:a16="http://schemas.microsoft.com/office/drawing/2014/main" val="73301477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1403033580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2018068322"/>
                    </a:ext>
                  </a:extLst>
                </a:gridCol>
              </a:tblGrid>
              <a:tr h="29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Diameter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Recall (%)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Precision (%)</a:t>
                      </a:r>
                      <a:endParaRPr lang="zh-TW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F1</a:t>
                      </a:r>
                      <a:r>
                        <a:rPr lang="zh-TW" altLang="en-US" sz="1200" b="1" dirty="0"/>
                        <a:t> </a:t>
                      </a:r>
                      <a:r>
                        <a:rPr lang="en-US" altLang="zh-TW" sz="1200" b="1" dirty="0"/>
                        <a:t>Score (%)</a:t>
                      </a:r>
                      <a:endParaRPr lang="zh-TW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2006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&lt; 4mm</a:t>
                      </a:r>
                      <a:endParaRPr lang="zh-TW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00"/>
                          </a:solidFill>
                        </a:rPr>
                        <a:t>27.3</a:t>
                      </a:r>
                      <a:endParaRPr lang="zh-TW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4.8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8.2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233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4mm and </a:t>
                      </a:r>
                    </a:p>
                    <a:p>
                      <a:pPr algn="l"/>
                      <a:r>
                        <a:rPr lang="de-DE" altLang="zh-TW" sz="1100" b="1" dirty="0"/>
                        <a:t>&lt; 6mm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65.9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13.7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22.7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986705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≥ 6mm and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&lt; 8mm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90.0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38.7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54.1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934590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8mm</a:t>
                      </a:r>
                      <a:endParaRPr lang="zh-TW" altLang="en-US" sz="11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82.0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75.9</a:t>
                      </a:r>
                      <a:endParaRPr lang="zh-TW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78.8</a:t>
                      </a:r>
                      <a:endParaRPr lang="zh-TW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669447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All nodule</a:t>
                      </a:r>
                      <a:endParaRPr lang="zh-TW" altLang="en-US" sz="11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79.8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37.4</a:t>
                      </a:r>
                      <a:endParaRPr lang="zh-TW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50.9</a:t>
                      </a:r>
                      <a:endParaRPr lang="zh-TW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1468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E260F788-0870-E98B-43BC-9A81F4B49563}"/>
              </a:ext>
            </a:extLst>
          </p:cNvPr>
          <p:cNvSpPr txBox="1"/>
          <p:nvPr/>
        </p:nvSpPr>
        <p:spPr>
          <a:xfrm>
            <a:off x="478634" y="799300"/>
            <a:ext cx="422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Table 6.</a:t>
            </a:r>
            <a:r>
              <a:rPr lang="en-US" altLang="zh-TW" sz="1200" dirty="0"/>
              <a:t> </a:t>
            </a:r>
            <a:r>
              <a:rPr lang="en-US" altLang="zh-TW" sz="1200" dirty="0" err="1"/>
              <a:t>GFocal</a:t>
            </a:r>
            <a:r>
              <a:rPr lang="en-US" altLang="zh-TW" sz="1200" dirty="0"/>
              <a:t> Evaluated Recall &amp; Precision on FP/scan = 2 </a:t>
            </a:r>
          </a:p>
          <a:p>
            <a:r>
              <a:rPr lang="en-US" altLang="zh-TW" sz="1200" dirty="0"/>
              <a:t>Based on LN dataset (threshold = 0.32) </a:t>
            </a:r>
            <a:r>
              <a:rPr lang="zh-TW" altLang="en-US" sz="1200" dirty="0"/>
              <a:t>  </a:t>
            </a:r>
            <a:r>
              <a:rPr lang="en-US" altLang="zh-TW" sz="1200" dirty="0"/>
              <a:t>(??</a:t>
            </a:r>
            <a:r>
              <a:rPr lang="zh-TW" altLang="en-US" sz="1200" dirty="0"/>
              <a:t> 要換成</a:t>
            </a:r>
            <a:r>
              <a:rPr lang="en-US" altLang="zh-TW" sz="1200" dirty="0"/>
              <a:t>recheck)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F04D9B-4CFF-5DB3-D27F-DC7832CD5C11}"/>
              </a:ext>
            </a:extLst>
          </p:cNvPr>
          <p:cNvSpPr txBox="1"/>
          <p:nvPr/>
        </p:nvSpPr>
        <p:spPr>
          <a:xfrm>
            <a:off x="249889" y="476298"/>
            <a:ext cx="678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+mj-lt"/>
              <a:buAutoNum type="arabicPeriod"/>
            </a:pPr>
            <a:r>
              <a:rPr lang="zh-TW" altLang="en-US" sz="1400" dirty="0"/>
              <a:t>可以發現</a:t>
            </a:r>
            <a:r>
              <a:rPr lang="en-US" altLang="zh-TW" sz="1400" dirty="0"/>
              <a:t>LN dataset Suspicious </a:t>
            </a:r>
            <a:r>
              <a:rPr lang="zh-TW" altLang="en-US" sz="1400" dirty="0"/>
              <a:t>的數量佔了大多數。</a:t>
            </a:r>
            <a:r>
              <a:rPr lang="en-US" altLang="zh-TW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6458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52B4A36-31C7-DFAD-9B73-36AD507A528B}"/>
              </a:ext>
            </a:extLst>
          </p:cNvPr>
          <p:cNvSpPr/>
          <p:nvPr/>
        </p:nvSpPr>
        <p:spPr>
          <a:xfrm>
            <a:off x="-1068" y="-592"/>
            <a:ext cx="160172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</a:t>
            </a:r>
            <a:r>
              <a:rPr lang="zh-TW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(1/2)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944A3A8-C50E-3E37-87E9-C5358253BC34}"/>
              </a:ext>
            </a:extLst>
          </p:cNvPr>
          <p:cNvSpPr txBox="1"/>
          <p:nvPr/>
        </p:nvSpPr>
        <p:spPr>
          <a:xfrm>
            <a:off x="290020" y="476462"/>
            <a:ext cx="595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dirty="0"/>
              <a:t>False</a:t>
            </a:r>
            <a:r>
              <a:rPr lang="zh-TW" altLang="en-US" dirty="0"/>
              <a:t> </a:t>
            </a:r>
            <a:r>
              <a:rPr lang="en-US" altLang="zh-TW" dirty="0"/>
              <a:t>Negative</a:t>
            </a:r>
            <a:r>
              <a:rPr lang="zh-TW" altLang="en-US" dirty="0"/>
              <a:t> </a:t>
            </a:r>
            <a:r>
              <a:rPr lang="en-US" altLang="zh-TW" dirty="0"/>
              <a:t>(missing)</a:t>
            </a:r>
            <a:endParaRPr lang="zh-TW" altLang="en-US" dirty="0"/>
          </a:p>
        </p:txBody>
      </p:sp>
      <p:graphicFrame>
        <p:nvGraphicFramePr>
          <p:cNvPr id="21" name="表格 6">
            <a:extLst>
              <a:ext uri="{FF2B5EF4-FFF2-40B4-BE49-F238E27FC236}">
                <a16:creationId xmlns:a16="http://schemas.microsoft.com/office/drawing/2014/main" id="{F172C148-3386-CEFB-AB7B-0D619B4C7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965551"/>
              </p:ext>
            </p:extLst>
          </p:nvPr>
        </p:nvGraphicFramePr>
        <p:xfrm>
          <a:off x="115735" y="845794"/>
          <a:ext cx="8980120" cy="60143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692">
                  <a:extLst>
                    <a:ext uri="{9D8B030D-6E8A-4147-A177-3AD203B41FA5}">
                      <a16:colId xmlns:a16="http://schemas.microsoft.com/office/drawing/2014/main" val="4197820913"/>
                    </a:ext>
                  </a:extLst>
                </a:gridCol>
                <a:gridCol w="2218591">
                  <a:extLst>
                    <a:ext uri="{9D8B030D-6E8A-4147-A177-3AD203B41FA5}">
                      <a16:colId xmlns:a16="http://schemas.microsoft.com/office/drawing/2014/main" val="902785237"/>
                    </a:ext>
                  </a:extLst>
                </a:gridCol>
                <a:gridCol w="2547913">
                  <a:extLst>
                    <a:ext uri="{9D8B030D-6E8A-4147-A177-3AD203B41FA5}">
                      <a16:colId xmlns:a16="http://schemas.microsoft.com/office/drawing/2014/main" val="2877532176"/>
                    </a:ext>
                  </a:extLst>
                </a:gridCol>
                <a:gridCol w="3342924">
                  <a:extLst>
                    <a:ext uri="{9D8B030D-6E8A-4147-A177-3AD203B41FA5}">
                      <a16:colId xmlns:a16="http://schemas.microsoft.com/office/drawing/2014/main" val="1370358189"/>
                    </a:ext>
                  </a:extLst>
                </a:gridCol>
              </a:tblGrid>
              <a:tr h="1977495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1)</a:t>
                      </a:r>
                      <a:r>
                        <a:rPr lang="zh-TW" altLang="en-US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粘連</a:t>
                      </a:r>
                      <a:endParaRPr lang="zh-CN" altLang="en-US" sz="12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TW" altLang="en-US" sz="13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物體與組織器官相連或靠近</a:t>
                      </a: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，造成</a:t>
                      </a:r>
                      <a:r>
                        <a:rPr lang="zh-TW" altLang="en-US" sz="13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不易</a:t>
                      </a: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將其</a:t>
                      </a:r>
                      <a:r>
                        <a:rPr lang="zh-TW" altLang="en-US" sz="13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與組織器官分離</a:t>
                      </a: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，容易造成誤判。</a:t>
                      </a:r>
                      <a:endParaRPr lang="en-US" altLang="zh-TW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zh-TW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Ex: </a:t>
                      </a: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血管、肺葉、邊緣</a:t>
                      </a:r>
                      <a:r>
                        <a:rPr lang="en-US" altLang="zh-TW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...</a:t>
                      </a:r>
                      <a:endParaRPr lang="en-US" altLang="zh-CN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983271"/>
                  </a:ext>
                </a:extLst>
              </a:tr>
              <a:tr h="2015947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2)</a:t>
                      </a:r>
                      <a:r>
                        <a:rPr lang="zh-TW" altLang="en-US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過小</a:t>
                      </a:r>
                      <a:endParaRPr lang="zh-CN" altLang="en-US" sz="12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過小的結節容易被當成雜訊</a:t>
                      </a:r>
                      <a:r>
                        <a:rPr lang="en-US" altLang="zh-TW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?? </a:t>
                      </a: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詳細大小</a:t>
                      </a:r>
                      <a:endParaRPr lang="en-US" altLang="zh-CN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856726"/>
                  </a:ext>
                </a:extLst>
              </a:tr>
              <a:tr h="2020935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3) </a:t>
                      </a:r>
                      <a:r>
                        <a:rPr lang="zh-TW" altLang="en-US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過大</a:t>
                      </a:r>
                      <a:r>
                        <a:rPr lang="en-US" altLang="zh-CN" sz="1200" b="1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endParaRPr lang="zh-CN" altLang="en-US" sz="12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推測是訓練資料大樣本不足，導致無法準確抓取</a:t>
                      </a:r>
                      <a:endParaRPr lang="zh-TW" altLang="en-US" sz="1300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274331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CF0A7D72-A0CB-2A4F-32FA-F148B2384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96" y="2924796"/>
            <a:ext cx="2291380" cy="1739079"/>
          </a:xfrm>
          <a:prstGeom prst="rect">
            <a:avLst/>
          </a:prstGeom>
        </p:spPr>
      </p:pic>
      <p:sp>
        <p:nvSpPr>
          <p:cNvPr id="18" name="箭號: 向右 40">
            <a:extLst>
              <a:ext uri="{FF2B5EF4-FFF2-40B4-BE49-F238E27FC236}">
                <a16:creationId xmlns:a16="http://schemas.microsoft.com/office/drawing/2014/main" id="{420075B0-2D42-636F-8D70-0442AC2A6B29}"/>
              </a:ext>
            </a:extLst>
          </p:cNvPr>
          <p:cNvSpPr/>
          <p:nvPr/>
        </p:nvSpPr>
        <p:spPr>
          <a:xfrm>
            <a:off x="5106450" y="3786029"/>
            <a:ext cx="176994" cy="1339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1869C6-C808-EDEB-B5C4-00C5E416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15" y="3035228"/>
            <a:ext cx="1857634" cy="1629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67BFA0-B537-ABC0-DB80-DA1AD8504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16" y="929409"/>
            <a:ext cx="2251085" cy="1746433"/>
          </a:xfrm>
          <a:prstGeom prst="rect">
            <a:avLst/>
          </a:prstGeom>
        </p:spPr>
      </p:pic>
      <p:sp>
        <p:nvSpPr>
          <p:cNvPr id="15" name="箭號: 向右 40">
            <a:extLst>
              <a:ext uri="{FF2B5EF4-FFF2-40B4-BE49-F238E27FC236}">
                <a16:creationId xmlns:a16="http://schemas.microsoft.com/office/drawing/2014/main" id="{420075B0-2D42-636F-8D70-0442AC2A6B29}"/>
              </a:ext>
            </a:extLst>
          </p:cNvPr>
          <p:cNvSpPr/>
          <p:nvPr/>
        </p:nvSpPr>
        <p:spPr>
          <a:xfrm>
            <a:off x="4801195" y="1701434"/>
            <a:ext cx="176994" cy="1339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328CF84-4573-2455-0F7D-4DF273687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890" y="1117746"/>
            <a:ext cx="2251085" cy="15345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88CF75D-3B9B-CE43-15AB-84B7CDD41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58" y="5095605"/>
            <a:ext cx="2326943" cy="1647272"/>
          </a:xfrm>
          <a:prstGeom prst="rect">
            <a:avLst/>
          </a:prstGeom>
        </p:spPr>
      </p:pic>
      <p:sp>
        <p:nvSpPr>
          <p:cNvPr id="11" name="箭號: 向右 40">
            <a:extLst>
              <a:ext uri="{FF2B5EF4-FFF2-40B4-BE49-F238E27FC236}">
                <a16:creationId xmlns:a16="http://schemas.microsoft.com/office/drawing/2014/main" id="{420075B0-2D42-636F-8D70-0442AC2A6B29}"/>
              </a:ext>
            </a:extLst>
          </p:cNvPr>
          <p:cNvSpPr/>
          <p:nvPr/>
        </p:nvSpPr>
        <p:spPr>
          <a:xfrm>
            <a:off x="3740900" y="5474114"/>
            <a:ext cx="176994" cy="1339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9D2A9F2-3F80-6E2D-76EF-49305C205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303" y="5090858"/>
            <a:ext cx="1932919" cy="16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7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C0C9-14F5-EAFA-BE77-290977025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92D14C-B12E-48EB-7E16-5FD504868B66}"/>
                  </a:ext>
                </a:extLst>
              </p:cNvPr>
              <p:cNvSpPr txBox="1"/>
              <p:nvPr/>
            </p:nvSpPr>
            <p:spPr>
              <a:xfrm>
                <a:off x="0" y="3284113"/>
                <a:ext cx="9385004" cy="3218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Backbone: Feature extraction  using </a:t>
                </a:r>
                <a:r>
                  <a:rPr lang="en-US" altLang="zh-TW" sz="1100" dirty="0"/>
                  <a:t>ResNet50</a:t>
                </a:r>
                <a:endPara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Neck: Feature pyramid network (p3-p7)</a:t>
                </a:r>
              </a:p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Head: Comprises </a:t>
                </a: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distinct branches for each head (input p3-p7):</a:t>
                </a:r>
              </a:p>
              <a:p>
                <a:pPr marL="358775" lvl="1" indent="-176213"/>
                <a:r>
                  <a:rPr lang="en-US" altLang="zh-TW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&amp; </a:t>
                </a:r>
                <a:r>
                  <a:rPr lang="en-US" altLang="zh-TW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Branch 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050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cls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subnet): </a:t>
                </a:r>
                <a:r>
                  <a:rPr lang="en-US" altLang="zh-TW" sz="1050" dirty="0"/>
                  <a:t>Evaluate object category classification while incorporating location quality (</a:t>
                </a:r>
                <a:r>
                  <a:rPr lang="en-US" altLang="zh-TW" sz="1050" dirty="0" err="1"/>
                  <a:t>IoU</a:t>
                </a:r>
                <a:r>
                  <a:rPr lang="en-US" altLang="zh-TW" sz="1050" dirty="0"/>
                  <a:t> score).</a:t>
                </a:r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30225" lvl="2" indent="-171450">
                  <a:buFontTx/>
                  <a:buChar char="-"/>
                </a:pPr>
                <a:r>
                  <a:rPr lang="en-US" altLang="zh-TW" sz="1050" dirty="0"/>
                  <a:t>Classification &amp; </a:t>
                </a:r>
                <a:r>
                  <a:rPr lang="en-US" altLang="zh-TW" sz="1050" dirty="0" err="1"/>
                  <a:t>IoU</a:t>
                </a:r>
                <a:r>
                  <a:rPr lang="en-US" altLang="zh-TW" sz="1050" dirty="0"/>
                  <a:t> Joint Score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TW" sz="105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105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TW" sz="1050" i="1" dirty="0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̂"/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1050" dirty="0"/>
                  <a:t> is an 80-D (79(</a:t>
                </a:r>
                <a:r>
                  <a:rPr lang="en-US" altLang="zh-TW" sz="1050" dirty="0" err="1"/>
                  <a:t>fg</a:t>
                </a:r>
                <a:r>
                  <a:rPr lang="en-US" altLang="zh-TW" sz="1050" dirty="0"/>
                  <a:t>)+1(</a:t>
                </a:r>
                <a:r>
                  <a:rPr lang="en-US" altLang="zh-TW" sz="1050" dirty="0" err="1"/>
                  <a:t>bg</a:t>
                </a:r>
                <a:r>
                  <a:rPr lang="en-US" altLang="zh-TW" sz="1050" dirty="0"/>
                  <a:t>)) vector, where each dimension represents the likelihood of the point (x, y) belonging to a specific class, incorporating </a:t>
                </a:r>
                <a:r>
                  <a:rPr lang="en-US" altLang="zh-TW" sz="1050" dirty="0">
                    <a:solidFill>
                      <a:srgbClr val="0070C0"/>
                    </a:solidFill>
                  </a:rPr>
                  <a:t>both classification confidence </a:t>
                </a:r>
                <a:r>
                  <a:rPr lang="en-US" altLang="zh-TW" sz="1050" dirty="0"/>
                  <a:t>and </a:t>
                </a:r>
                <a:r>
                  <a:rPr lang="en-US" altLang="zh-TW" sz="1050" dirty="0">
                    <a:solidFill>
                      <a:srgbClr val="0070C0"/>
                    </a:solidFill>
                  </a:rPr>
                  <a:t>localization quality (</a:t>
                </a:r>
                <a:r>
                  <a:rPr lang="en-US" altLang="zh-TW" sz="1050" dirty="0" err="1">
                    <a:solidFill>
                      <a:srgbClr val="0070C0"/>
                    </a:solidFill>
                  </a:rPr>
                  <a:t>IoU</a:t>
                </a:r>
                <a:r>
                  <a:rPr lang="en-US" altLang="zh-TW" sz="1050" dirty="0">
                    <a:solidFill>
                      <a:srgbClr val="0070C0"/>
                    </a:solidFill>
                  </a:rPr>
                  <a:t> score)</a:t>
                </a:r>
              </a:p>
              <a:p>
                <a:pPr marL="530225" lvl="2" indent="-171450">
                  <a:buFontTx/>
                  <a:buChar char="-"/>
                </a:pP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:r>
                  <a:rPr lang="en-US" altLang="zh-TW" sz="105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Quality Focal Loss (QFL)</a:t>
                </a:r>
                <a:endParaRPr lang="en-US" altLang="zh-TW" sz="1050" dirty="0">
                  <a:solidFill>
                    <a:srgbClr val="0070C0"/>
                  </a:solidFill>
                </a:endParaRPr>
              </a:p>
              <a:p>
                <a:pPr marL="358775" lvl="1" indent="-176213"/>
                <a:r>
                  <a:rPr lang="en-US" altLang="zh-TW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TW" alt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Branch </a:t>
                </a:r>
                <a:r>
                  <a:rPr lang="en-US" altLang="zh-TW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(loc subnet):</a:t>
                </a:r>
                <a:r>
                  <a:rPr lang="zh-TW" altLang="en-US" sz="105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4 direction </a:t>
                </a:r>
                <a:r>
                  <a:rPr lang="en-US" altLang="zh-TW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 (offset) to the boundaries of an object</a:t>
                </a:r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49263" lvl="1" indent="-90488">
                  <a:buFontTx/>
                  <a:buChar char="-"/>
                </a:pPr>
                <a:r>
                  <a:rPr lang="en-US" altLang="zh-TW" sz="1050" dirty="0"/>
                  <a:t> 4 </a:t>
                </a:r>
                <a:r>
                  <a:rPr lang="en-US" altLang="zh-TW" sz="1000" dirty="0"/>
                  <a:t>Coordinate distribution </a:t>
                </a:r>
                <a:r>
                  <a:rPr lang="en-US" altLang="zh-TW" sz="1000" i="0" dirty="0">
                    <a:latin typeface="+mj-lt"/>
                  </a:rPr>
                  <a:t>Map</a:t>
                </a:r>
                <a:r>
                  <a:rPr lang="en-US" altLang="zh-TW" sz="1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zh-TW" altLang="en-US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zh-TW" altLang="en-US" sz="1000" dirty="0" smtClean="0"/>
                      <m:t>；</m:t>
                    </m:r>
                    <m:r>
                      <m:rPr>
                        <m:nor/>
                      </m:rPr>
                      <a:rPr lang="en-US" altLang="zh-TW" sz="1000" dirty="0"/>
                      <m:t> 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/>
                      <m:t>={</m:t>
                    </m:r>
                    <m:acc>
                      <m:accPr>
                        <m:chr m:val="̂"/>
                        <m:ctrlPr>
                          <a:rPr lang="zh-TW" altLang="en-US" sz="1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acc>
                    <m:r>
                      <m:rPr>
                        <m:nor/>
                      </m:rPr>
                      <a:rPr lang="en-US" altLang="zh-TW" sz="1000" dirty="0"/>
                      <m:t>}</m:t>
                    </m:r>
                  </m:oMath>
                </a14:m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714375" lvl="3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000" dirty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000" dirty="0"/>
                  <a:t> is a discrete probability distribution represented as an </a:t>
                </a:r>
                <a:r>
                  <a:rPr lang="en-US" altLang="zh-TW" sz="1000" dirty="0">
                    <a:solidFill>
                      <a:srgbClr val="00B0F0"/>
                    </a:solidFill>
                  </a:rPr>
                  <a:t>((n+1)-D vector) </a:t>
                </a:r>
                <a:r>
                  <a:rPr lang="en-US" altLang="zh-TW" sz="1000" dirty="0"/>
                  <a:t>vector of the point (x, y) . Each element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corresponds to the predicted probability of the value falling within a specific bin, where the discretized range is defined as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TW" sz="1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1000" dirty="0"/>
                  <a:t>, given n(=16)</a:t>
                </a:r>
                <a:r>
                  <a:rPr lang="zh-TW" altLang="en-US" sz="1000" dirty="0"/>
                  <a:t> </a:t>
                </a:r>
                <a:r>
                  <a:rPr lang="en-US" altLang="zh-TW" sz="1000" dirty="0"/>
                  <a:t>and bin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0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000" dirty="0">
                    <a:solidFill>
                      <a:srgbClr val="00B0F0"/>
                    </a:solidFill>
                  </a:rPr>
                  <a:t>(=1).</a:t>
                </a:r>
              </a:p>
              <a:p>
                <a:pPr marL="714375" lvl="3" indent="-171450">
                  <a:buFont typeface="PMingLiU" panose="02020500000000000000" pitchFamily="18" charset="-120"/>
                  <a:buChar char="。"/>
                </a:pPr>
                <a:r>
                  <a:rPr lang="en-US" altLang="zh-TW" sz="1000" dirty="0"/>
                  <a:t>Loss: </a:t>
                </a:r>
                <a:r>
                  <a:rPr lang="en-US" altLang="zh-TW" sz="1000" u="sng" dirty="0">
                    <a:solidFill>
                      <a:schemeClr val="accent2"/>
                    </a:solidFill>
                  </a:rPr>
                  <a:t>Distribution Focal Loss (DFL) </a:t>
                </a:r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450850" lvl="2" indent="-93663">
                  <a:buFontTx/>
                  <a:buChar char="-"/>
                </a:pPr>
                <a:r>
                  <a:rPr lang="en-US" altLang="zh-TW" sz="1000" dirty="0"/>
                  <a:t>4 Coordinate </a:t>
                </a:r>
                <a:r>
                  <a:rPr lang="en-US" altLang="zh-TW" sz="1000" i="0" dirty="0">
                    <a:latin typeface="+mj-lt"/>
                  </a:rPr>
                  <a:t>Map</a:t>
                </a:r>
                <a:r>
                  <a:rPr lang="en-US" altLang="zh-TW" sz="1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zh-TW" altLang="en-US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00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0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zh-TW" altLang="en-US" sz="1000" dirty="0" smtClean="0"/>
                      <m:t>；</m:t>
                    </m:r>
                    <m:r>
                      <m:rPr>
                        <m:nor/>
                      </m:rPr>
                      <a:rPr lang="en-US" altLang="zh-TW" sz="1000" dirty="0"/>
                      <m:t> </m:t>
                    </m:r>
                    <m:acc>
                      <m:accPr>
                        <m:chr m:val="̂"/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1000" dirty="0"/>
                      <m:t>={</m:t>
                    </m:r>
                    <m:acc>
                      <m:accPr>
                        <m:chr m:val="̂"/>
                        <m:ctrlPr>
                          <a:rPr lang="zh-TW" altLang="en-US" sz="1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m:rPr>
                        <m:nor/>
                      </m:rPr>
                      <a:rPr lang="en-US" altLang="zh-TW" sz="1000" dirty="0"/>
                      <m:t>}</m:t>
                    </m:r>
                  </m:oMath>
                </a14:m>
                <a:endParaRPr lang="en-US" altLang="zh-TW" sz="1000" dirty="0">
                  <a:solidFill>
                    <a:srgbClr val="00B0F0"/>
                  </a:solidFill>
                </a:endParaRPr>
              </a:p>
              <a:p>
                <a:pPr marL="714375" lvl="3" indent="-177800">
                  <a:buFont typeface="PMingLiU" panose="02020500000000000000" pitchFamily="18" charset="-120"/>
                  <a:buChar char="。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TW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TW" sz="1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altLang="zh-TW" sz="1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p>
                            </m:sSubSup>
                            <m:r>
                              <a:rPr lang="en-US" altLang="zh-TW" sz="1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e>
                    </m:nary>
                    <m:r>
                      <a:rPr lang="en-US" altLang="zh-TW" sz="10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1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1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00" dirty="0"/>
                  <a:t>: The k-direction distance of a bounding box to the location (</a:t>
                </a:r>
                <a:r>
                  <a:rPr lang="en-US" altLang="zh-TW" sz="1000" dirty="0" err="1"/>
                  <a:t>x,y</a:t>
                </a:r>
                <a:r>
                  <a:rPr lang="en-US" altLang="zh-TW" sz="1000" dirty="0"/>
                  <a:t>)</a:t>
                </a:r>
              </a:p>
              <a:p>
                <a:pPr marL="714375" lvl="3" indent="-177800">
                  <a:buFont typeface="PMingLiU" panose="02020500000000000000" pitchFamily="18" charset="-120"/>
                  <a:buChar char="。"/>
                </a:pPr>
                <a:r>
                  <a:rPr lang="en-US" altLang="zh-TW" sz="1050" dirty="0"/>
                  <a:t>Loss: </a:t>
                </a:r>
                <a:r>
                  <a:rPr lang="en-US" altLang="zh-TW" sz="1050" u="sng" dirty="0" err="1">
                    <a:solidFill>
                      <a:schemeClr val="accent2"/>
                    </a:solidFill>
                  </a:rPr>
                  <a:t>IoU</a:t>
                </a:r>
                <a:r>
                  <a:rPr lang="en-US" altLang="zh-TW" sz="1050" u="sng" dirty="0">
                    <a:solidFill>
                      <a:schemeClr val="accent2"/>
                    </a:solidFill>
                  </a:rPr>
                  <a:t> loss = 1</a:t>
                </a:r>
                <a:r>
                  <a:rPr lang="zh-TW" altLang="en-US" sz="1050" u="sng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TW" sz="1050" u="sng" dirty="0">
                    <a:solidFill>
                      <a:schemeClr val="accent2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𝐺𝑇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</m:num>
                      <m:den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𝐺𝑇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TW" sz="1050" b="0" i="1" u="sng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</m:den>
                    </m:f>
                  </m:oMath>
                </a14:m>
                <a:endParaRPr lang="en-US" altLang="zh-TW" sz="1050" u="sng" dirty="0">
                  <a:solidFill>
                    <a:schemeClr val="accent2"/>
                  </a:solidFill>
                </a:endParaRPr>
              </a:p>
              <a:p>
                <a:pPr marL="79375" lvl="2" indent="-79375"/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Total loss: </a:t>
                </a:r>
                <a14:m>
                  <m:oMath xmlns:m="http://schemas.openxmlformats.org/officeDocument/2006/math">
                    <m:r>
                      <a:rPr lang="en-US" altLang="zh-TW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  <m:r>
                      <a:rPr lang="en-US" altLang="zh-TW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e>
                    </m:nary>
                    <m:r>
                      <a:rPr lang="en-US" altLang="zh-TW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05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TW" sz="1050" i="1">
                            <a:ln>
                              <a:solidFill>
                                <a:schemeClr val="tx1"/>
                              </a:solidFill>
                            </a:ln>
                            <a:noFill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IoU</m:t>
                            </m:r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1050" i="1" dirty="0" err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050" i="1" dirty="0" err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050" i="1" dirty="0" err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sz="105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050" i="1" dirty="0" err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050" i="1" dirty="0" err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050" i="1" dirty="0" err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105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05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92D14C-B12E-48EB-7E16-5FD50486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4113"/>
                <a:ext cx="9385004" cy="3218958"/>
              </a:xfrm>
              <a:prstGeom prst="rect">
                <a:avLst/>
              </a:prstGeom>
              <a:blipFill>
                <a:blip r:embed="rId3"/>
                <a:stretch>
                  <a:fillRect t="-189" b="-9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 descr="一張含有 文字, 圖表, 方案, 螢幕擷取畫面 的圖片&#10;&#10;自動產生的描述">
            <a:extLst>
              <a:ext uri="{FF2B5EF4-FFF2-40B4-BE49-F238E27FC236}">
                <a16:creationId xmlns:a16="http://schemas.microsoft.com/office/drawing/2014/main" id="{2E48803B-1631-1F46-9A33-2366961F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7" y="298576"/>
            <a:ext cx="8542866" cy="3042813"/>
          </a:xfrm>
          <a:prstGeom prst="rect">
            <a:avLst/>
          </a:prstGeom>
        </p:spPr>
      </p:pic>
      <p:grpSp>
        <p:nvGrpSpPr>
          <p:cNvPr id="66" name="群組 65">
            <a:extLst>
              <a:ext uri="{FF2B5EF4-FFF2-40B4-BE49-F238E27FC236}">
                <a16:creationId xmlns:a16="http://schemas.microsoft.com/office/drawing/2014/main" id="{73CD8A19-E8FD-C3AD-C1EC-9036B5FC1362}"/>
              </a:ext>
            </a:extLst>
          </p:cNvPr>
          <p:cNvGrpSpPr/>
          <p:nvPr/>
        </p:nvGrpSpPr>
        <p:grpSpPr>
          <a:xfrm>
            <a:off x="5246718" y="256763"/>
            <a:ext cx="3736415" cy="2747283"/>
            <a:chOff x="2190749" y="3687383"/>
            <a:chExt cx="3568913" cy="2980857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D7D4AE1-BF5A-2959-79A4-97C716D29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2014" b="19447"/>
            <a:stretch/>
          </p:blipFill>
          <p:spPr>
            <a:xfrm>
              <a:off x="2201333" y="3687383"/>
              <a:ext cx="3558329" cy="2980857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093626E-E6B1-1FC3-6D04-734D113805F7}"/>
                </a:ext>
              </a:extLst>
            </p:cNvPr>
            <p:cNvSpPr txBox="1"/>
            <p:nvPr/>
          </p:nvSpPr>
          <p:spPr>
            <a:xfrm>
              <a:off x="2190749" y="4895287"/>
              <a:ext cx="922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HxWx256</a:t>
              </a:r>
              <a:endParaRPr lang="zh-TW" altLang="en-US" sz="1200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3603C1F-25F3-C5FA-D2EB-3A3F8D9A43CB}"/>
                </a:ext>
              </a:extLst>
            </p:cNvPr>
            <p:cNvSpPr txBox="1"/>
            <p:nvPr/>
          </p:nvSpPr>
          <p:spPr>
            <a:xfrm>
              <a:off x="2836332" y="4886663"/>
              <a:ext cx="922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HxWx256</a:t>
              </a:r>
              <a:endParaRPr lang="zh-TW" altLang="en-US" sz="12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B6FBC38-C9A1-ABB8-2AC9-E3577AA7AA96}"/>
                </a:ext>
              </a:extLst>
            </p:cNvPr>
            <p:cNvSpPr txBox="1"/>
            <p:nvPr/>
          </p:nvSpPr>
          <p:spPr>
            <a:xfrm>
              <a:off x="2662766" y="4423160"/>
              <a:ext cx="3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x4</a:t>
              </a:r>
              <a:endParaRPr lang="zh-TW" altLang="en-US" sz="12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A069502-B6AF-D816-B428-9E33EE331884}"/>
                </a:ext>
              </a:extLst>
            </p:cNvPr>
            <p:cNvSpPr txBox="1"/>
            <p:nvPr/>
          </p:nvSpPr>
          <p:spPr>
            <a:xfrm>
              <a:off x="3031067" y="4605102"/>
              <a:ext cx="15917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HxWx80c (80 classes)</a:t>
              </a:r>
              <a:endParaRPr lang="zh-TW" altLang="en-US" sz="105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FE76D89-2B45-BD10-F45F-DAD4787A317F}"/>
                </a:ext>
              </a:extLst>
            </p:cNvPr>
            <p:cNvSpPr txBox="1"/>
            <p:nvPr/>
          </p:nvSpPr>
          <p:spPr>
            <a:xfrm>
              <a:off x="2201333" y="5975484"/>
              <a:ext cx="922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HxWx256</a:t>
              </a:r>
              <a:endParaRPr lang="zh-TW" altLang="en-US" sz="12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A2B3D7A-8779-6444-2FC1-0CB877A02585}"/>
                </a:ext>
              </a:extLst>
            </p:cNvPr>
            <p:cNvSpPr txBox="1"/>
            <p:nvPr/>
          </p:nvSpPr>
          <p:spPr>
            <a:xfrm>
              <a:off x="2859615" y="5964130"/>
              <a:ext cx="922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HxWx256</a:t>
              </a:r>
              <a:endParaRPr lang="zh-TW" altLang="en-US" sz="12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F367324-CA79-02B5-F17C-DC72F139EE61}"/>
                </a:ext>
              </a:extLst>
            </p:cNvPr>
            <p:cNvSpPr txBox="1"/>
            <p:nvPr/>
          </p:nvSpPr>
          <p:spPr>
            <a:xfrm>
              <a:off x="2652182" y="5398519"/>
              <a:ext cx="3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x4</a:t>
              </a:r>
              <a:endParaRPr lang="zh-TW" altLang="en-US" sz="12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29C0E523-ABB7-7091-92B1-8000A052E503}"/>
                </a:ext>
              </a:extLst>
            </p:cNvPr>
            <p:cNvSpPr txBox="1"/>
            <p:nvPr/>
          </p:nvSpPr>
          <p:spPr>
            <a:xfrm>
              <a:off x="3020483" y="5666683"/>
              <a:ext cx="2228370" cy="45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HxWx64c </a:t>
              </a:r>
            </a:p>
            <a:p>
              <a:r>
                <a:rPr lang="en-US" altLang="zh-TW" sz="1050" dirty="0"/>
                <a:t>(4 directions x 16 bins 16)</a:t>
              </a:r>
              <a:endParaRPr lang="zh-TW" altLang="en-US" sz="1050" dirty="0"/>
            </a:p>
          </p:txBody>
        </p: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81991AC-9529-E201-E14F-F5402FBB9EC3}"/>
              </a:ext>
            </a:extLst>
          </p:cNvPr>
          <p:cNvSpPr txBox="1"/>
          <p:nvPr/>
        </p:nvSpPr>
        <p:spPr>
          <a:xfrm>
            <a:off x="752170" y="233537"/>
            <a:ext cx="159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AutoNum type="arabicPeriod"/>
            </a:pPr>
            <a:r>
              <a:rPr lang="en-US" altLang="zh-TW" sz="1200" dirty="0"/>
              <a:t>Backbone: </a:t>
            </a:r>
          </a:p>
          <a:p>
            <a:r>
              <a:rPr lang="en-US" altLang="zh-TW" sz="1200" dirty="0"/>
              <a:t>Feature Extraction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200" dirty="0"/>
              <a:t>ResNet50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53B1CE8-89FE-3347-4A56-1526EE6878D5}"/>
              </a:ext>
            </a:extLst>
          </p:cNvPr>
          <p:cNvSpPr txBox="1"/>
          <p:nvPr/>
        </p:nvSpPr>
        <p:spPr>
          <a:xfrm>
            <a:off x="2280460" y="233537"/>
            <a:ext cx="1981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2. Neck:</a:t>
            </a:r>
          </a:p>
          <a:p>
            <a:r>
              <a:rPr lang="en-US" altLang="zh-TW" sz="1200" dirty="0"/>
              <a:t>Feature Pyramid Network </a:t>
            </a:r>
            <a:endParaRPr lang="zh-TW" altLang="en-US" sz="12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99CC8527-9C91-479B-1D75-0D150326E5C4}"/>
              </a:ext>
            </a:extLst>
          </p:cNvPr>
          <p:cNvSpPr txBox="1"/>
          <p:nvPr/>
        </p:nvSpPr>
        <p:spPr>
          <a:xfrm>
            <a:off x="5046230" y="227002"/>
            <a:ext cx="2592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3. Head (Ex. input p5) 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AD704F0-C3E0-2B2B-A692-9A6C7498729A}"/>
              </a:ext>
            </a:extLst>
          </p:cNvPr>
          <p:cNvSpPr/>
          <p:nvPr/>
        </p:nvSpPr>
        <p:spPr>
          <a:xfrm>
            <a:off x="6502399" y="1701007"/>
            <a:ext cx="2085419" cy="9198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717B3C9-6F7A-98AF-7BBA-DE8D7FD8E1FC}"/>
              </a:ext>
            </a:extLst>
          </p:cNvPr>
          <p:cNvSpPr txBox="1"/>
          <p:nvPr/>
        </p:nvSpPr>
        <p:spPr>
          <a:xfrm>
            <a:off x="8275241" y="1429997"/>
            <a:ext cx="76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x4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31551CC4-C555-F3BC-113D-D7F414ADB309}"/>
              </a:ext>
            </a:extLst>
          </p:cNvPr>
          <p:cNvSpPr txBox="1"/>
          <p:nvPr/>
        </p:nvSpPr>
        <p:spPr>
          <a:xfrm>
            <a:off x="4962798" y="807285"/>
            <a:ext cx="77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1) </a:t>
            </a:r>
            <a:r>
              <a:rPr lang="en-US" altLang="zh-TW" sz="1100" dirty="0" err="1"/>
              <a:t>cls</a:t>
            </a:r>
            <a:r>
              <a:rPr lang="en-US" altLang="zh-TW" sz="1100" dirty="0"/>
              <a:t> subnet</a:t>
            </a:r>
            <a:endParaRPr lang="zh-TW" altLang="en-US" sz="11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888077C-F50F-8B3C-6412-1E1905DEB80A}"/>
              </a:ext>
            </a:extLst>
          </p:cNvPr>
          <p:cNvSpPr txBox="1"/>
          <p:nvPr/>
        </p:nvSpPr>
        <p:spPr>
          <a:xfrm>
            <a:off x="4951907" y="2100805"/>
            <a:ext cx="77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2) loc subnet</a:t>
            </a:r>
            <a:endParaRPr lang="zh-TW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D0F8B186-3C7C-84E0-4C47-23A1D89DEE08}"/>
                  </a:ext>
                </a:extLst>
              </p:cNvPr>
              <p:cNvSpPr txBox="1"/>
              <p:nvPr/>
            </p:nvSpPr>
            <p:spPr>
              <a:xfrm>
                <a:off x="6136874" y="848315"/>
                <a:ext cx="537633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F30E0932-6452-9642-05F2-FC647483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74" y="848315"/>
                <a:ext cx="537633" cy="376770"/>
              </a:xfrm>
              <a:prstGeom prst="rect">
                <a:avLst/>
              </a:prstGeom>
              <a:blipFill>
                <a:blip r:embed="rId6"/>
                <a:stretch>
                  <a:fillRect t="-1613" r="-2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字方塊 92">
            <a:extLst>
              <a:ext uri="{FF2B5EF4-FFF2-40B4-BE49-F238E27FC236}">
                <a16:creationId xmlns:a16="http://schemas.microsoft.com/office/drawing/2014/main" id="{A6226671-CD67-3399-A538-8FC40406639F}"/>
              </a:ext>
            </a:extLst>
          </p:cNvPr>
          <p:cNvSpPr txBox="1"/>
          <p:nvPr/>
        </p:nvSpPr>
        <p:spPr>
          <a:xfrm>
            <a:off x="3657600" y="531543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 </a:t>
            </a:r>
            <a:r>
              <a:rPr lang="zh-TW" altLang="en-US" sz="900" dirty="0"/>
              <a:t>求</a:t>
            </a:r>
            <a:r>
              <a:rPr lang="en-US" altLang="zh-TW" sz="900" dirty="0"/>
              <a:t>distribution </a:t>
            </a:r>
            <a:r>
              <a:rPr lang="zh-TW" altLang="en-US" sz="900" dirty="0"/>
              <a:t>的期望值</a:t>
            </a:r>
            <a:r>
              <a:rPr lang="en-US" altLang="zh-TW" sz="900" dirty="0"/>
              <a:t>,</a:t>
            </a:r>
            <a:r>
              <a:rPr lang="zh-TW" altLang="en-US" sz="900" dirty="0"/>
              <a:t>將分布轉換成一個數值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52994C5-EBCA-4DD3-EDD9-AE33DD19F06E}"/>
                  </a:ext>
                </a:extLst>
              </p:cNvPr>
              <p:cNvSpPr txBox="1"/>
              <p:nvPr/>
            </p:nvSpPr>
            <p:spPr>
              <a:xfrm>
                <a:off x="6226977" y="1704199"/>
                <a:ext cx="285750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E8043F45-8B24-E56D-AC66-DACBB1DC4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77" y="1704199"/>
                <a:ext cx="285750" cy="376770"/>
              </a:xfrm>
              <a:prstGeom prst="rect">
                <a:avLst/>
              </a:prstGeom>
              <a:blipFill>
                <a:blip r:embed="rId7"/>
                <a:stretch>
                  <a:fillRect t="-1639" r="-17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>
            <a:extLst>
              <a:ext uri="{FF2B5EF4-FFF2-40B4-BE49-F238E27FC236}">
                <a16:creationId xmlns:a16="http://schemas.microsoft.com/office/drawing/2014/main" id="{6AC4FE8E-3D40-C783-605C-E740C7A84C8B}"/>
              </a:ext>
            </a:extLst>
          </p:cNvPr>
          <p:cNvSpPr txBox="1"/>
          <p:nvPr/>
        </p:nvSpPr>
        <p:spPr>
          <a:xfrm>
            <a:off x="5046230" y="3074685"/>
            <a:ext cx="3614523" cy="2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/>
              <a:t>Classification &amp;</a:t>
            </a:r>
            <a:r>
              <a:rPr lang="zh-TW" altLang="en-US" sz="900" dirty="0"/>
              <a:t> </a:t>
            </a:r>
            <a:r>
              <a:rPr lang="en-US" altLang="zh-TW" sz="900" dirty="0" err="1"/>
              <a:t>IoU</a:t>
            </a:r>
            <a:r>
              <a:rPr lang="en-US" altLang="zh-TW" sz="900" dirty="0"/>
              <a:t> Branch + Regression Branch  </a:t>
            </a:r>
            <a:endParaRPr lang="zh-TW" altLang="en-US" sz="9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A84D474-C4FF-576F-73DF-EFE888D8BF2A}"/>
              </a:ext>
            </a:extLst>
          </p:cNvPr>
          <p:cNvSpPr txBox="1"/>
          <p:nvPr/>
        </p:nvSpPr>
        <p:spPr>
          <a:xfrm>
            <a:off x="2591056" y="4423774"/>
            <a:ext cx="37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C788DC-3068-A376-E66B-90A8CECC647B}"/>
              </a:ext>
            </a:extLst>
          </p:cNvPr>
          <p:cNvSpPr txBox="1"/>
          <p:nvPr/>
        </p:nvSpPr>
        <p:spPr>
          <a:xfrm>
            <a:off x="2568946" y="3916179"/>
            <a:ext cx="37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D26D61A-8815-CDF2-9FDC-6C41220B54B8}"/>
                  </a:ext>
                </a:extLst>
              </p:cNvPr>
              <p:cNvSpPr txBox="1"/>
              <p:nvPr/>
            </p:nvSpPr>
            <p:spPr>
              <a:xfrm>
                <a:off x="-45391" y="2950000"/>
                <a:ext cx="16144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00B0F0"/>
                    </a:solidFill>
                  </a:rPr>
                  <a:t>height x width /</a:t>
                </a:r>
                <a14:m>
                  <m:oMath xmlns:m="http://schemas.openxmlformats.org/officeDocument/2006/math">
                    <m:r>
                      <a:rPr lang="en-US" altLang="zh-TW" sz="1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TW" altLang="en-US" sz="11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DD8C47D-618F-2D4C-A045-0F0AB00F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91" y="2950000"/>
                <a:ext cx="1614487" cy="261610"/>
              </a:xfrm>
              <a:prstGeom prst="rect">
                <a:avLst/>
              </a:prstGeom>
              <a:blipFill>
                <a:blip r:embed="rId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立方體 38">
            <a:extLst>
              <a:ext uri="{FF2B5EF4-FFF2-40B4-BE49-F238E27FC236}">
                <a16:creationId xmlns:a16="http://schemas.microsoft.com/office/drawing/2014/main" id="{E1B60B71-92C5-3AD6-4E33-2A28D1540BF1}"/>
              </a:ext>
            </a:extLst>
          </p:cNvPr>
          <p:cNvSpPr/>
          <p:nvPr/>
        </p:nvSpPr>
        <p:spPr>
          <a:xfrm>
            <a:off x="8365168" y="1767340"/>
            <a:ext cx="204488" cy="642993"/>
          </a:xfrm>
          <a:prstGeom prst="cube">
            <a:avLst>
              <a:gd name="adj" fmla="val 78693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974A3CD6-A090-C1C4-7E15-4E9B4DE20BE7}"/>
              </a:ext>
            </a:extLst>
          </p:cNvPr>
          <p:cNvCxnSpPr/>
          <p:nvPr/>
        </p:nvCxnSpPr>
        <p:spPr>
          <a:xfrm flipV="1">
            <a:off x="7893844" y="2175882"/>
            <a:ext cx="454133" cy="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DBCB3B9-4588-4BAE-8E1F-72EB929AB917}"/>
              </a:ext>
            </a:extLst>
          </p:cNvPr>
          <p:cNvSpPr txBox="1"/>
          <p:nvPr/>
        </p:nvSpPr>
        <p:spPr>
          <a:xfrm>
            <a:off x="7772256" y="2163000"/>
            <a:ext cx="71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integral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0A9456A-A97D-9AA6-BC10-D2633FD80980}"/>
                  </a:ext>
                </a:extLst>
              </p:cNvPr>
              <p:cNvSpPr txBox="1"/>
              <p:nvPr/>
            </p:nvSpPr>
            <p:spPr>
              <a:xfrm>
                <a:off x="8132452" y="1683269"/>
                <a:ext cx="285750" cy="399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3534EBAB-81B8-B6EA-51C9-6F643507E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452" y="1683269"/>
                <a:ext cx="285750" cy="399405"/>
              </a:xfrm>
              <a:prstGeom prst="rect">
                <a:avLst/>
              </a:prstGeom>
              <a:blipFill>
                <a:blip r:embed="rId10"/>
                <a:stretch>
                  <a:fillRect t="-1515" r="-40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544DC25-F271-DCFF-78E0-15B210C8AD23}"/>
              </a:ext>
            </a:extLst>
          </p:cNvPr>
          <p:cNvSpPr txBox="1"/>
          <p:nvPr/>
        </p:nvSpPr>
        <p:spPr>
          <a:xfrm>
            <a:off x="1634118" y="5594433"/>
            <a:ext cx="71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integral</a:t>
            </a:r>
            <a:endParaRPr lang="zh-TW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81E145-D7D5-84FE-6594-F5CA8E1594FD}"/>
              </a:ext>
            </a:extLst>
          </p:cNvPr>
          <p:cNvSpPr/>
          <p:nvPr/>
        </p:nvSpPr>
        <p:spPr>
          <a:xfrm>
            <a:off x="7743519" y="1956569"/>
            <a:ext cx="432789" cy="18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809FF56E-40FF-D180-BBD0-8CA0FAB78135}"/>
                  </a:ext>
                </a:extLst>
              </p:cNvPr>
              <p:cNvSpPr txBox="1"/>
              <p:nvPr/>
            </p:nvSpPr>
            <p:spPr>
              <a:xfrm>
                <a:off x="5161806" y="5243606"/>
                <a:ext cx="2536519" cy="1245021"/>
              </a:xfrm>
              <a:prstGeom prst="rect">
                <a:avLst/>
              </a:prstGeom>
              <a:noFill/>
              <a:ln w="19050"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000" dirty="0"/>
                  <a:t>: GT</a:t>
                </a:r>
                <a:r>
                  <a:rPr lang="zh-TW" altLang="en-US" sz="1000" dirty="0"/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category </a:t>
                </a:r>
                <a:r>
                  <a:rPr lang="en-US" altLang="zh-TW" sz="1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(79(</a:t>
                </a:r>
                <a:r>
                  <a:rPr lang="en-US" altLang="zh-TW" sz="10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fg</a:t>
                </a:r>
                <a:r>
                  <a:rPr lang="en-US" altLang="zh-TW" sz="1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)+1(</a:t>
                </a:r>
                <a:r>
                  <a:rPr lang="en-US" altLang="zh-TW" sz="10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bg</a:t>
                </a:r>
                <a:r>
                  <a:rPr lang="en-US" altLang="zh-TW" sz="1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))</a:t>
                </a:r>
                <a:endParaRPr lang="en-US" altLang="zh-TW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TW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TW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zh-TW" sz="1000" dirty="0"/>
                  <a:t>) : GT relative offsets from the four sides of a bounding box </a:t>
                </a:r>
                <a:r>
                  <a:rPr lang="en-US" altLang="zh-TW" sz="1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located at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j)</a:t>
                </a:r>
                <a:r>
                  <a: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000" b="0" i="0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TW" sz="1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‘</m:t>
                        </m:r>
                      </m:sup>
                    </m:sSubSup>
                  </m:oMath>
                </a14:m>
                <a:r>
                  <a:rPr lang="en-US" altLang="zh-TW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‘</m:t>
                        </m:r>
                      </m:sup>
                    </m:sSubSup>
                  </m:oMath>
                </a14:m>
                <a:r>
                  <a:rPr lang="en-US" altLang="zh-TW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10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bSup>
                  </m:oMath>
                </a14:m>
                <a:r>
                  <a:rPr lang="en-US" altLang="zh-TW" sz="1000" dirty="0"/>
                  <a:t>):</a:t>
                </a:r>
                <a:r>
                  <a:rPr lang="zh-TW" altLang="en-US" sz="1000" dirty="0"/>
                  <a:t> </a:t>
                </a:r>
                <a:r>
                  <a:rPr lang="en-US" altLang="zh-TW" sz="1000" dirty="0"/>
                  <a:t>normalizing regression targets by corresponding strides, ex: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‘</m:t>
                        </m:r>
                      </m:sup>
                    </m:sSub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TW" sz="10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/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𝑠𝑡𝑟𝑖𝑑</m:t>
                    </m:r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(l-</a:t>
                </a:r>
                <a:r>
                  <a:rPr lang="en-US" altLang="zh-TW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stride)</a:t>
                </a:r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890CC588-8374-0E0C-60E6-3413E7824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806" y="5243606"/>
                <a:ext cx="2536519" cy="1245021"/>
              </a:xfrm>
              <a:prstGeom prst="rect">
                <a:avLst/>
              </a:prstGeom>
              <a:blipFill>
                <a:blip r:embed="rId11"/>
                <a:stretch>
                  <a:fillRect r="-1442" b="-1471"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群組 64">
            <a:extLst>
              <a:ext uri="{FF2B5EF4-FFF2-40B4-BE49-F238E27FC236}">
                <a16:creationId xmlns:a16="http://schemas.microsoft.com/office/drawing/2014/main" id="{D567EEE0-4A53-6F35-30BA-7A90FC335C4E}"/>
              </a:ext>
            </a:extLst>
          </p:cNvPr>
          <p:cNvGrpSpPr/>
          <p:nvPr/>
        </p:nvGrpSpPr>
        <p:grpSpPr>
          <a:xfrm>
            <a:off x="7805928" y="5257188"/>
            <a:ext cx="1330965" cy="1573333"/>
            <a:chOff x="7792914" y="5156993"/>
            <a:chExt cx="1330965" cy="1573333"/>
          </a:xfrm>
        </p:grpSpPr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FEE18937-CF1B-52AF-4D62-EE2648EC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92914" y="5156993"/>
              <a:ext cx="1330965" cy="1573333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9536DCE9-92C3-D999-FB88-882492CFBB0D}"/>
                </a:ext>
              </a:extLst>
            </p:cNvPr>
            <p:cNvSpPr txBox="1"/>
            <p:nvPr/>
          </p:nvSpPr>
          <p:spPr>
            <a:xfrm>
              <a:off x="8145397" y="5674912"/>
              <a:ext cx="3878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>
                  <a:solidFill>
                    <a:srgbClr val="FF0000"/>
                  </a:solidFill>
                </a:rPr>
                <a:t>(</a:t>
              </a:r>
              <a:r>
                <a:rPr lang="en-US" altLang="zh-TW" sz="1050" dirty="0" err="1">
                  <a:solidFill>
                    <a:srgbClr val="FF0000"/>
                  </a:solidFill>
                </a:rPr>
                <a:t>x,y</a:t>
              </a:r>
              <a:r>
                <a:rPr lang="en-US" altLang="zh-TW" sz="1050" dirty="0">
                  <a:solidFill>
                    <a:srgbClr val="FF0000"/>
                  </a:solidFill>
                </a:rPr>
                <a:t>)</a:t>
              </a:r>
              <a:endParaRPr lang="zh-TW" altLang="en-US" sz="105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757F3051-B44A-8973-BBCB-2C17993F8FF2}"/>
                    </a:ext>
                  </a:extLst>
                </p:cNvPr>
                <p:cNvSpPr txBox="1"/>
                <p:nvPr/>
              </p:nvSpPr>
              <p:spPr>
                <a:xfrm>
                  <a:off x="7809565" y="5744836"/>
                  <a:ext cx="657847" cy="29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47AF623A-D9F9-425B-2E8A-1CA5B4A27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565" y="5744836"/>
                  <a:ext cx="657847" cy="29918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8B964E52-395F-E1E3-0563-4B915D3B9679}"/>
                    </a:ext>
                  </a:extLst>
                </p:cNvPr>
                <p:cNvSpPr txBox="1"/>
                <p:nvPr/>
              </p:nvSpPr>
              <p:spPr>
                <a:xfrm>
                  <a:off x="8204275" y="5767320"/>
                  <a:ext cx="657847" cy="2916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913AE2CC-756C-F217-DFE4-33979DEAC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4275" y="5767320"/>
                  <a:ext cx="657847" cy="2916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CEA0A87E-12EC-A7FF-2770-E958AAADA965}"/>
                    </a:ext>
                  </a:extLst>
                </p:cNvPr>
                <p:cNvSpPr txBox="1"/>
                <p:nvPr/>
              </p:nvSpPr>
              <p:spPr>
                <a:xfrm>
                  <a:off x="8127606" y="5301339"/>
                  <a:ext cx="657847" cy="29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A7E58C06-6A80-8C14-85EE-F6A222872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606" y="5301339"/>
                  <a:ext cx="657847" cy="29309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6242933C-2CBB-1A6A-BF60-E7221791BCB3}"/>
                    </a:ext>
                  </a:extLst>
                </p:cNvPr>
                <p:cNvSpPr txBox="1"/>
                <p:nvPr/>
              </p:nvSpPr>
              <p:spPr>
                <a:xfrm>
                  <a:off x="8089278" y="6157153"/>
                  <a:ext cx="657847" cy="29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EDB53FD3-9D06-0129-428B-721603BA2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278" y="6157153"/>
                  <a:ext cx="657847" cy="29918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39340EB-2BAF-C974-74C7-D979D734DC1E}"/>
              </a:ext>
            </a:extLst>
          </p:cNvPr>
          <p:cNvSpPr txBox="1"/>
          <p:nvPr/>
        </p:nvSpPr>
        <p:spPr>
          <a:xfrm>
            <a:off x="7652878" y="4117587"/>
            <a:ext cx="151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 </a:t>
            </a:r>
            <a:r>
              <a:rPr lang="zh-TW" altLang="en-US" sz="900" dirty="0"/>
              <a:t>以</a:t>
            </a:r>
            <a:r>
              <a:rPr lang="en-US" altLang="zh-TW" sz="900" dirty="0"/>
              <a:t>P5 </a:t>
            </a:r>
            <a:r>
              <a:rPr lang="zh-TW" altLang="en-US" sz="900" dirty="0"/>
              <a:t>當作輸入為例 </a:t>
            </a:r>
            <a:endParaRPr lang="en-US" altLang="zh-TW" sz="900" dirty="0"/>
          </a:p>
          <a:p>
            <a:r>
              <a:rPr lang="en-US" altLang="zh-TW" sz="900" dirty="0"/>
              <a:t>(x, y) = (0~24, 0~31)</a:t>
            </a:r>
            <a:endParaRPr lang="zh-TW" altLang="en-US" sz="9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3D32714-AD0B-9800-B25F-E9E978C91954}"/>
              </a:ext>
            </a:extLst>
          </p:cNvPr>
          <p:cNvSpPr/>
          <p:nvPr/>
        </p:nvSpPr>
        <p:spPr>
          <a:xfrm>
            <a:off x="5207000" y="5257188"/>
            <a:ext cx="3937000" cy="158707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4D037EAD-46C9-BCFF-9C4E-25EDFDC18698}"/>
                  </a:ext>
                </a:extLst>
              </p:cNvPr>
              <p:cNvSpPr txBox="1"/>
              <p:nvPr/>
            </p:nvSpPr>
            <p:spPr>
              <a:xfrm>
                <a:off x="5257799" y="6367035"/>
                <a:ext cx="1767946" cy="59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/>
                  <a:t>alan</a:t>
                </a:r>
                <a:r>
                  <a:rPr lang="zh-TW" altLang="en-US" sz="800" dirty="0"/>
                  <a:t>： 技巧</a:t>
                </a:r>
                <a:r>
                  <a:rPr lang="en-US" altLang="zh-TW" sz="800" dirty="0"/>
                  <a:t>:</a:t>
                </a:r>
                <a:r>
                  <a:rPr lang="zh-TW" altLang="en-US" sz="800" dirty="0"/>
                  <a:t> 每一層的</a:t>
                </a:r>
                <a:r>
                  <a:rPr lang="en-US" altLang="zh-TW" sz="800" dirty="0"/>
                  <a:t>pyramid level </a:t>
                </a:r>
                <a:r>
                  <a:rPr lang="zh-TW" altLang="en-US" sz="800" dirty="0"/>
                  <a:t>輸出的</a:t>
                </a:r>
                <a:r>
                  <a:rPr lang="en-US" altLang="zh-TW" sz="800" dirty="0"/>
                  <a:t>regression target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8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8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8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800" dirty="0"/>
                  <a:t> 都會除上</a:t>
                </a:r>
                <a:r>
                  <a:rPr lang="en-US" altLang="zh-TW" sz="800" dirty="0"/>
                  <a:t>stride</a:t>
                </a:r>
                <a:r>
                  <a:rPr lang="zh-TW" altLang="en-US" sz="800" dirty="0"/>
                  <a:t> 做 </a:t>
                </a:r>
                <a:r>
                  <a:rPr lang="en-US" altLang="zh-TW" sz="800" dirty="0"/>
                  <a:t>normalize, </a:t>
                </a:r>
                <a:r>
                  <a:rPr lang="zh-TW" altLang="en-US" sz="800" dirty="0"/>
                  <a:t>降低每一層的差異。</a:t>
                </a: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21EFDD1-1381-EFEC-9F49-466D81D2E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9" y="6367035"/>
                <a:ext cx="1767946" cy="599523"/>
              </a:xfrm>
              <a:prstGeom prst="rect">
                <a:avLst/>
              </a:prstGeom>
              <a:blipFill>
                <a:blip r:embed="rId17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50EED9EC-3781-3A02-0EB1-F763A786F61E}"/>
              </a:ext>
            </a:extLst>
          </p:cNvPr>
          <p:cNvSpPr txBox="1">
            <a:spLocks/>
          </p:cNvSpPr>
          <p:nvPr/>
        </p:nvSpPr>
        <p:spPr>
          <a:xfrm>
            <a:off x="-21625" y="-55690"/>
            <a:ext cx="5867547" cy="339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49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Introduction: Motivation, Objective and Global Framework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844B09-F019-98F1-071D-748503B43E3F}"/>
              </a:ext>
            </a:extLst>
          </p:cNvPr>
          <p:cNvSpPr txBox="1"/>
          <p:nvPr/>
        </p:nvSpPr>
        <p:spPr>
          <a:xfrm>
            <a:off x="-21625" y="104177"/>
            <a:ext cx="5223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 Framework</a:t>
            </a:r>
            <a:r>
              <a:rPr lang="en-US" altLang="zh-TW" sz="1200" b="1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en-US" altLang="zh-TW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Modified FCOS</a:t>
            </a:r>
            <a:r>
              <a:rPr lang="en-US" altLang="zh-TW" sz="1200" b="1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with Generalized Focal Loss (paper)  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74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表格 6">
            <a:extLst>
              <a:ext uri="{FF2B5EF4-FFF2-40B4-BE49-F238E27FC236}">
                <a16:creationId xmlns:a16="http://schemas.microsoft.com/office/drawing/2014/main" id="{F172C148-3386-CEFB-AB7B-0D619B4C7B4D}"/>
              </a:ext>
            </a:extLst>
          </p:cNvPr>
          <p:cNvGraphicFramePr>
            <a:graphicFrameLocks noGrp="1"/>
          </p:cNvGraphicFramePr>
          <p:nvPr/>
        </p:nvGraphicFramePr>
        <p:xfrm>
          <a:off x="115735" y="845794"/>
          <a:ext cx="8980120" cy="60143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692">
                  <a:extLst>
                    <a:ext uri="{9D8B030D-6E8A-4147-A177-3AD203B41FA5}">
                      <a16:colId xmlns:a16="http://schemas.microsoft.com/office/drawing/2014/main" val="4197820913"/>
                    </a:ext>
                  </a:extLst>
                </a:gridCol>
                <a:gridCol w="1540518">
                  <a:extLst>
                    <a:ext uri="{9D8B030D-6E8A-4147-A177-3AD203B41FA5}">
                      <a16:colId xmlns:a16="http://schemas.microsoft.com/office/drawing/2014/main" val="902785237"/>
                    </a:ext>
                  </a:extLst>
                </a:gridCol>
                <a:gridCol w="3225986">
                  <a:extLst>
                    <a:ext uri="{9D8B030D-6E8A-4147-A177-3AD203B41FA5}">
                      <a16:colId xmlns:a16="http://schemas.microsoft.com/office/drawing/2014/main" val="2877532176"/>
                    </a:ext>
                  </a:extLst>
                </a:gridCol>
                <a:gridCol w="3342924">
                  <a:extLst>
                    <a:ext uri="{9D8B030D-6E8A-4147-A177-3AD203B41FA5}">
                      <a16:colId xmlns:a16="http://schemas.microsoft.com/office/drawing/2014/main" val="1370358189"/>
                    </a:ext>
                  </a:extLst>
                </a:gridCol>
              </a:tblGrid>
              <a:tr h="1977495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1)</a:t>
                      </a:r>
                      <a:r>
                        <a:rPr lang="zh-TW" altLang="en-US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粘連</a:t>
                      </a:r>
                      <a:endParaRPr lang="zh-CN" altLang="en-US" sz="12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TW" altLang="en-US" sz="13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物體與組織器官相連或靠近</a:t>
                      </a: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，造成</a:t>
                      </a:r>
                      <a:r>
                        <a:rPr lang="zh-TW" altLang="en-US" sz="13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不易</a:t>
                      </a: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將其</a:t>
                      </a:r>
                      <a:r>
                        <a:rPr lang="zh-TW" altLang="en-US" sz="13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與組織器官分離</a:t>
                      </a: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，容易造成誤判。</a:t>
                      </a:r>
                      <a:endParaRPr lang="en-US" altLang="zh-TW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zh-TW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Ex: </a:t>
                      </a: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血管、肺葉、邊緣</a:t>
                      </a:r>
                      <a:r>
                        <a:rPr lang="en-US" altLang="zh-TW" sz="13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...</a:t>
                      </a:r>
                      <a:endParaRPr lang="en-US" altLang="zh-CN" sz="13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zh-TW" altLang="en-US" sz="1300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983271"/>
                  </a:ext>
                </a:extLst>
              </a:tr>
              <a:tr h="2015947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2) </a:t>
                      </a:r>
                      <a:r>
                        <a:rPr lang="zh-TW" altLang="en-US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形狀相似</a:t>
                      </a:r>
                      <a:endParaRPr lang="zh-CN" altLang="en-US" sz="12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TW" altLang="en-US" sz="13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容易將形狀相似的物體框選出來</a:t>
                      </a:r>
                      <a:endParaRPr lang="en-US" altLang="zh-CN" sz="13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856726"/>
                  </a:ext>
                </a:extLst>
              </a:tr>
              <a:tr h="2020935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3) </a:t>
                      </a:r>
                      <a:r>
                        <a:rPr lang="en-US" altLang="zh-TW" sz="12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blur</a:t>
                      </a:r>
                      <a:endParaRPr lang="zh-CN" altLang="en-US" sz="12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物體模糊容易融入背景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27433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52B4A36-31C7-DFAD-9B73-36AD507A528B}"/>
              </a:ext>
            </a:extLst>
          </p:cNvPr>
          <p:cNvSpPr/>
          <p:nvPr/>
        </p:nvSpPr>
        <p:spPr>
          <a:xfrm>
            <a:off x="-1068" y="-592"/>
            <a:ext cx="15215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</a:t>
            </a:r>
            <a:r>
              <a:rPr lang="zh-TW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Q(2/2)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944A3A8-C50E-3E37-87E9-C5358253BC34}"/>
              </a:ext>
            </a:extLst>
          </p:cNvPr>
          <p:cNvSpPr txBox="1"/>
          <p:nvPr/>
        </p:nvSpPr>
        <p:spPr>
          <a:xfrm>
            <a:off x="290021" y="476462"/>
            <a:ext cx="297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dirty="0"/>
              <a:t>False</a:t>
            </a:r>
            <a:r>
              <a:rPr lang="zh-TW" altLang="en-US" dirty="0"/>
              <a:t> </a:t>
            </a:r>
            <a:r>
              <a:rPr lang="en-US" altLang="zh-TW" dirty="0"/>
              <a:t>positive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誤判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7AB70E-5491-4BD6-8F36-6154A6699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08" y="2944260"/>
            <a:ext cx="2598420" cy="1672689"/>
          </a:xfrm>
          <a:prstGeom prst="rect">
            <a:avLst/>
          </a:prstGeom>
        </p:spPr>
      </p:pic>
      <p:sp>
        <p:nvSpPr>
          <p:cNvPr id="26" name="箭號: 向右 40">
            <a:extLst>
              <a:ext uri="{FF2B5EF4-FFF2-40B4-BE49-F238E27FC236}">
                <a16:creationId xmlns:a16="http://schemas.microsoft.com/office/drawing/2014/main" id="{420075B0-2D42-636F-8D70-0442AC2A6B29}"/>
              </a:ext>
            </a:extLst>
          </p:cNvPr>
          <p:cNvSpPr/>
          <p:nvPr/>
        </p:nvSpPr>
        <p:spPr>
          <a:xfrm>
            <a:off x="3489457" y="4078796"/>
            <a:ext cx="363885" cy="2475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6BC2295-CD55-4C46-B852-BA4B8ABF3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50" t="57775" r="50000" b="10460"/>
          <a:stretch/>
        </p:blipFill>
        <p:spPr>
          <a:xfrm>
            <a:off x="6530340" y="2885933"/>
            <a:ext cx="1897380" cy="18697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A415899-F007-4848-17E3-4B87388CD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25" y="893448"/>
            <a:ext cx="2426003" cy="1772302"/>
          </a:xfrm>
          <a:prstGeom prst="rect">
            <a:avLst/>
          </a:prstGeom>
        </p:spPr>
      </p:pic>
      <p:sp>
        <p:nvSpPr>
          <p:cNvPr id="23" name="箭號: 向右 40">
            <a:extLst>
              <a:ext uri="{FF2B5EF4-FFF2-40B4-BE49-F238E27FC236}">
                <a16:creationId xmlns:a16="http://schemas.microsoft.com/office/drawing/2014/main" id="{420075B0-2D42-636F-8D70-0442AC2A6B29}"/>
              </a:ext>
            </a:extLst>
          </p:cNvPr>
          <p:cNvSpPr/>
          <p:nvPr/>
        </p:nvSpPr>
        <p:spPr>
          <a:xfrm>
            <a:off x="4423852" y="1843448"/>
            <a:ext cx="363885" cy="2475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4CD8B2B-6CB7-6320-54D5-C9944F57A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959084"/>
            <a:ext cx="1897380" cy="16681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AC8FC7-7AB1-1062-0E35-8D6D84346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08" y="4919405"/>
            <a:ext cx="2540303" cy="1938595"/>
          </a:xfrm>
          <a:prstGeom prst="rect">
            <a:avLst/>
          </a:prstGeom>
        </p:spPr>
      </p:pic>
      <p:sp>
        <p:nvSpPr>
          <p:cNvPr id="24" name="箭號: 向右 40">
            <a:extLst>
              <a:ext uri="{FF2B5EF4-FFF2-40B4-BE49-F238E27FC236}">
                <a16:creationId xmlns:a16="http://schemas.microsoft.com/office/drawing/2014/main" id="{420075B0-2D42-636F-8D70-0442AC2A6B29}"/>
              </a:ext>
            </a:extLst>
          </p:cNvPr>
          <p:cNvSpPr/>
          <p:nvPr/>
        </p:nvSpPr>
        <p:spPr>
          <a:xfrm>
            <a:off x="2904468" y="6328357"/>
            <a:ext cx="363885" cy="2475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33F56AD-95A7-F299-5824-A80B25D21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719" y="5010720"/>
            <a:ext cx="2173791" cy="17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8B165-B232-6CE6-C84C-48441C85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DF583A-5786-5714-DF7A-D6706B60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31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2B8510-3BC7-1DAB-E9E6-713715F4666B}"/>
              </a:ext>
            </a:extLst>
          </p:cNvPr>
          <p:cNvSpPr/>
          <p:nvPr/>
        </p:nvSpPr>
        <p:spPr>
          <a:xfrm>
            <a:off x="-1068" y="-592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複習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B71803ED-CCA8-8FB0-73FE-0146423AE895}"/>
              </a:ext>
            </a:extLst>
          </p:cNvPr>
          <p:cNvSpPr txBox="1">
            <a:spLocks/>
          </p:cNvSpPr>
          <p:nvPr/>
        </p:nvSpPr>
        <p:spPr>
          <a:xfrm>
            <a:off x="0" y="484188"/>
            <a:ext cx="9144000" cy="5692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00000"/>
              </a:lnSpc>
              <a:spcBef>
                <a:spcPts val="200"/>
              </a:spcBef>
              <a:buAutoNum type="arabicPeriod"/>
            </a:pP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0C14009-FAC7-2418-D7DC-D96A393D2B53}"/>
              </a:ext>
            </a:extLst>
          </p:cNvPr>
          <p:cNvSpPr txBox="1">
            <a:spLocks/>
          </p:cNvSpPr>
          <p:nvPr/>
        </p:nvSpPr>
        <p:spPr>
          <a:xfrm>
            <a:off x="66288" y="2299203"/>
            <a:ext cx="9144000" cy="4671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Backbone: RestNet50</a:t>
            </a:r>
          </a:p>
          <a:p>
            <a:pPr marL="1143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Pyramid: FPN</a:t>
            </a:r>
          </a:p>
          <a:p>
            <a:pPr marL="1143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</a:p>
          <a:p>
            <a:pPr marL="360363" lvl="1" indent="-184150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en-US" altLang="zh-TW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r>
              <a:rPr lang="en-US" altLang="zh-TW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subnet</a:t>
            </a:r>
          </a:p>
          <a:p>
            <a:pPr marL="633413" lvl="2" indent="-2730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1.1) Label assign method</a:t>
            </a: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CPM-net [4]: Center-Point matching method</a:t>
            </a: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TW" sz="1100" dirty="0"/>
              <a:t>Label Assignment Matters</a:t>
            </a:r>
            <a:r>
              <a:rPr lang="zh-TW" altLang="en-US" sz="1100" dirty="0"/>
              <a:t> </a:t>
            </a:r>
            <a:r>
              <a:rPr lang="en-US" altLang="zh-TW" sz="1100" dirty="0"/>
              <a:t>[10]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Assignment (GA)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strategy</a:t>
            </a: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413" lvl="3" indent="-2730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1.2) Input</a:t>
            </a:r>
          </a:p>
          <a:p>
            <a:pPr marL="633413" lvl="3" indent="-793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TW" sz="1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Genetalized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focal loss v2</a:t>
            </a:r>
            <a:r>
              <a: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[8]: classification feature  classification feature + localization feature (form loc subnet)</a:t>
            </a: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" name="圖片 92">
            <a:extLst>
              <a:ext uri="{FF2B5EF4-FFF2-40B4-BE49-F238E27FC236}">
                <a16:creationId xmlns:a16="http://schemas.microsoft.com/office/drawing/2014/main" id="{D3A7EF1F-B23B-876A-A9AC-94235C73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48" y="3506580"/>
            <a:ext cx="1226772" cy="1321198"/>
          </a:xfrm>
          <a:prstGeom prst="rect">
            <a:avLst/>
          </a:prstGeom>
        </p:spPr>
      </p:pic>
      <p:pic>
        <p:nvPicPr>
          <p:cNvPr id="95" name="圖片 94">
            <a:extLst>
              <a:ext uri="{FF2B5EF4-FFF2-40B4-BE49-F238E27FC236}">
                <a16:creationId xmlns:a16="http://schemas.microsoft.com/office/drawing/2014/main" id="{989CFAC6-C9A2-1DA2-1A6D-5F5ED9CA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6" y="3486699"/>
            <a:ext cx="1300820" cy="1321198"/>
          </a:xfrm>
          <a:prstGeom prst="rect">
            <a:avLst/>
          </a:prstGeom>
        </p:spPr>
      </p:pic>
      <p:pic>
        <p:nvPicPr>
          <p:cNvPr id="106" name="圖片 105">
            <a:extLst>
              <a:ext uri="{FF2B5EF4-FFF2-40B4-BE49-F238E27FC236}">
                <a16:creationId xmlns:a16="http://schemas.microsoft.com/office/drawing/2014/main" id="{05F3F599-7933-DC6A-2B32-A29EF874B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093" y="3485292"/>
            <a:ext cx="1300820" cy="1335876"/>
          </a:xfrm>
          <a:prstGeom prst="rect">
            <a:avLst/>
          </a:prstGeom>
        </p:spPr>
      </p:pic>
      <p:pic>
        <p:nvPicPr>
          <p:cNvPr id="107" name="圖片 106">
            <a:extLst>
              <a:ext uri="{FF2B5EF4-FFF2-40B4-BE49-F238E27FC236}">
                <a16:creationId xmlns:a16="http://schemas.microsoft.com/office/drawing/2014/main" id="{EE421065-1F07-1968-06CB-0CAC80ED25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881" b="10881"/>
          <a:stretch/>
        </p:blipFill>
        <p:spPr>
          <a:xfrm>
            <a:off x="679556" y="5013533"/>
            <a:ext cx="5098279" cy="2149703"/>
          </a:xfrm>
          <a:prstGeom prst="rect">
            <a:avLst/>
          </a:prstGeom>
        </p:spPr>
      </p:pic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BDCD5139-887B-4A58-2D29-CECE1423B705}"/>
              </a:ext>
            </a:extLst>
          </p:cNvPr>
          <p:cNvGrpSpPr/>
          <p:nvPr/>
        </p:nvGrpSpPr>
        <p:grpSpPr>
          <a:xfrm>
            <a:off x="-1068" y="290935"/>
            <a:ext cx="9028524" cy="2102774"/>
            <a:chOff x="-1068" y="290935"/>
            <a:chExt cx="9028524" cy="2102774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6703445A-69AF-B088-2C3A-DFB7AA6E6CE8}"/>
                </a:ext>
              </a:extLst>
            </p:cNvPr>
            <p:cNvGrpSpPr/>
            <p:nvPr/>
          </p:nvGrpSpPr>
          <p:grpSpPr>
            <a:xfrm>
              <a:off x="-1068" y="318715"/>
              <a:ext cx="9028524" cy="2074994"/>
              <a:chOff x="-45391" y="256763"/>
              <a:chExt cx="9028524" cy="3238837"/>
            </a:xfrm>
          </p:grpSpPr>
          <p:pic>
            <p:nvPicPr>
              <p:cNvPr id="8" name="圖片 7" descr="一張含有 文字, 圖表, 方案, 螢幕擷取畫面 的圖片&#10;&#10;自動產生的描述">
                <a:extLst>
                  <a:ext uri="{FF2B5EF4-FFF2-40B4-BE49-F238E27FC236}">
                    <a16:creationId xmlns:a16="http://schemas.microsoft.com/office/drawing/2014/main" id="{3E079294-BA52-4F83-7B4C-0790525EB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1" y="305493"/>
                <a:ext cx="8542866" cy="3042813"/>
              </a:xfrm>
              <a:prstGeom prst="rect">
                <a:avLst/>
              </a:prstGeom>
            </p:spPr>
          </p:pic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7BEEADA1-F282-7C3C-9EFF-807AF929C27F}"/>
                  </a:ext>
                </a:extLst>
              </p:cNvPr>
              <p:cNvGrpSpPr/>
              <p:nvPr/>
            </p:nvGrpSpPr>
            <p:grpSpPr>
              <a:xfrm>
                <a:off x="5257799" y="256763"/>
                <a:ext cx="3725334" cy="2747283"/>
                <a:chOff x="2201333" y="3687383"/>
                <a:chExt cx="3558329" cy="2980857"/>
              </a:xfrm>
            </p:grpSpPr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54CF4B64-60E4-3406-4872-087C646E8B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52014" b="19447"/>
                <a:stretch/>
              </p:blipFill>
              <p:spPr>
                <a:xfrm>
                  <a:off x="2201333" y="3687383"/>
                  <a:ext cx="3558329" cy="2980857"/>
                </a:xfrm>
                <a:prstGeom prst="rect">
                  <a:avLst/>
                </a:prstGeom>
              </p:spPr>
            </p:pic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587EFA73-6D9E-323D-526C-D7EC12934308}"/>
                    </a:ext>
                  </a:extLst>
                </p:cNvPr>
                <p:cNvSpPr txBox="1"/>
                <p:nvPr/>
              </p:nvSpPr>
              <p:spPr>
                <a:xfrm>
                  <a:off x="2382386" y="4845123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99CFB0C6-FE30-BB7B-D0AB-70C83932B8FC}"/>
                    </a:ext>
                  </a:extLst>
                </p:cNvPr>
                <p:cNvSpPr txBox="1"/>
                <p:nvPr/>
              </p:nvSpPr>
              <p:spPr>
                <a:xfrm>
                  <a:off x="2662766" y="4423160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D7511F4-9E4A-30EF-1ACD-5780FD9B36BB}"/>
                    </a:ext>
                  </a:extLst>
                </p:cNvPr>
                <p:cNvSpPr txBox="1"/>
                <p:nvPr/>
              </p:nvSpPr>
              <p:spPr>
                <a:xfrm>
                  <a:off x="3015828" y="4681455"/>
                  <a:ext cx="852744" cy="367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Conv 1x1x1 </a:t>
                  </a:r>
                  <a:r>
                    <a:rPr lang="en-US" altLang="zh-TW" sz="8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800" dirty="0"/>
                    <a:t>12x12x12x1c</a:t>
                  </a:r>
                  <a:endParaRPr lang="zh-TW" altLang="en-US" sz="800" dirty="0"/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A1217D19-1FF0-0183-47CE-32114760EB60}"/>
                    </a:ext>
                  </a:extLst>
                </p:cNvPr>
                <p:cNvSpPr txBox="1"/>
                <p:nvPr/>
              </p:nvSpPr>
              <p:spPr>
                <a:xfrm>
                  <a:off x="2652182" y="5398519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16C168C4-7463-5795-F2E5-27F37D4CAE0F}"/>
                    </a:ext>
                  </a:extLst>
                </p:cNvPr>
                <p:cNvSpPr txBox="1"/>
                <p:nvPr/>
              </p:nvSpPr>
              <p:spPr>
                <a:xfrm>
                  <a:off x="2934139" y="5823993"/>
                  <a:ext cx="1651375" cy="509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700" dirty="0"/>
                    <a:t>Conv 1x1x1</a:t>
                  </a:r>
                </a:p>
                <a:p>
                  <a:r>
                    <a:rPr lang="en-US" altLang="zh-TW" sz="7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700" dirty="0"/>
                    <a:t>12x12x12x</a:t>
                  </a:r>
                  <a:r>
                    <a:rPr lang="en-US" altLang="zh-TW" sz="700" dirty="0">
                      <a:solidFill>
                        <a:srgbClr val="FF0000"/>
                      </a:solidFill>
                    </a:rPr>
                    <a:t>102c</a:t>
                  </a:r>
                  <a:r>
                    <a:rPr lang="en-US" altLang="zh-TW" sz="700" dirty="0"/>
                    <a:t> </a:t>
                  </a:r>
                </a:p>
                <a:p>
                  <a:r>
                    <a:rPr lang="en-US" altLang="zh-TW" sz="700" dirty="0"/>
                    <a:t>(6 directions x 17 bins =102</a:t>
                  </a:r>
                  <a:r>
                    <a:rPr lang="en-US" altLang="zh-TW" sz="1050" dirty="0"/>
                    <a:t>)</a:t>
                  </a:r>
                  <a:endParaRPr lang="zh-TW" altLang="en-US" sz="1050" dirty="0"/>
                </a:p>
              </p:txBody>
            </p:sp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6B3BC14C-9B7D-A6EE-475E-585AB8D22E6C}"/>
                    </a:ext>
                  </a:extLst>
                </p:cNvPr>
                <p:cNvSpPr txBox="1"/>
                <p:nvPr/>
              </p:nvSpPr>
              <p:spPr>
                <a:xfrm>
                  <a:off x="2337245" y="6036840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</p:grp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80A314BD-E42C-CD25-C5AA-B9BFE4783078}"/>
                  </a:ext>
                </a:extLst>
              </p:cNvPr>
              <p:cNvSpPr/>
              <p:nvPr/>
            </p:nvSpPr>
            <p:spPr>
              <a:xfrm>
                <a:off x="7038498" y="1700631"/>
                <a:ext cx="1258358" cy="92023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3A7694B3-6B3D-61A4-7DF5-6EBA148406CE}"/>
                  </a:ext>
                </a:extLst>
              </p:cNvPr>
              <p:cNvSpPr txBox="1"/>
              <p:nvPr/>
            </p:nvSpPr>
            <p:spPr>
              <a:xfrm>
                <a:off x="4962798" y="807284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1) </a:t>
                </a:r>
                <a:r>
                  <a:rPr lang="en-US" altLang="zh-TW" sz="1100" dirty="0" err="1">
                    <a:solidFill>
                      <a:srgbClr val="FF0000"/>
                    </a:solidFill>
                  </a:rPr>
                  <a:t>cls</a:t>
                </a:r>
                <a:r>
                  <a:rPr lang="en-US" altLang="zh-TW" sz="1100" dirty="0">
                    <a:solidFill>
                      <a:srgbClr val="FF0000"/>
                    </a:solidFill>
                  </a:rPr>
                  <a:t>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37E86D7B-9727-ABC4-B5EF-6DA9C9F702A1}"/>
                  </a:ext>
                </a:extLst>
              </p:cNvPr>
              <p:cNvSpPr txBox="1"/>
              <p:nvPr/>
            </p:nvSpPr>
            <p:spPr>
              <a:xfrm>
                <a:off x="4951907" y="2100805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2) loc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2139C14B-5C50-0B3A-2228-D98320E523A2}"/>
                  </a:ext>
                </a:extLst>
              </p:cNvPr>
              <p:cNvSpPr txBox="1"/>
              <p:nvPr/>
            </p:nvSpPr>
            <p:spPr>
              <a:xfrm>
                <a:off x="4868433" y="3159316"/>
                <a:ext cx="3614523" cy="3362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/>
                  <a:t>Head</a:t>
                </a:r>
                <a:endParaRPr lang="zh-TW" altLang="en-US" sz="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945B8404-B2B5-C8D5-E927-A11C6DEC7C32}"/>
                      </a:ext>
                    </a:extLst>
                  </p:cNvPr>
                  <p:cNvSpPr txBox="1"/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100" dirty="0">
                        <a:solidFill>
                          <a:srgbClr val="00B0F0"/>
                        </a:solidFill>
                      </a:rPr>
                      <a:t>height x width x depth /</a:t>
                    </a:r>
                    <a14:m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𝑠𝑡𝑟𝑖𝑑</m:t>
                        </m:r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endParaRPr lang="zh-TW" altLang="en-US" sz="11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945B8404-B2B5-C8D5-E927-A11C6DEC7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857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B43AFA4-C5AA-632E-BFB9-757FE50BA932}"/>
                  </a:ext>
                </a:extLst>
              </p:cNvPr>
              <p:cNvSpPr/>
              <p:nvPr/>
            </p:nvSpPr>
            <p:spPr>
              <a:xfrm>
                <a:off x="2385454" y="396056"/>
                <a:ext cx="1540483" cy="2716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平行四邊形 8">
                <a:extLst>
                  <a:ext uri="{FF2B5EF4-FFF2-40B4-BE49-F238E27FC236}">
                    <a16:creationId xmlns:a16="http://schemas.microsoft.com/office/drawing/2014/main" id="{29EAE961-66A7-A8B3-ED30-5C2A95EC9BDD}"/>
                  </a:ext>
                </a:extLst>
              </p:cNvPr>
              <p:cNvSpPr/>
              <p:nvPr/>
            </p:nvSpPr>
            <p:spPr>
              <a:xfrm>
                <a:off x="2411847" y="2140577"/>
                <a:ext cx="1506175" cy="39956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平行四邊形 10">
                <a:extLst>
                  <a:ext uri="{FF2B5EF4-FFF2-40B4-BE49-F238E27FC236}">
                    <a16:creationId xmlns:a16="http://schemas.microsoft.com/office/drawing/2014/main" id="{E2DD8F4A-D1FF-3607-DA54-A06E107FDAA3}"/>
                  </a:ext>
                </a:extLst>
              </p:cNvPr>
              <p:cNvSpPr/>
              <p:nvPr/>
            </p:nvSpPr>
            <p:spPr>
              <a:xfrm>
                <a:off x="2568158" y="1618512"/>
                <a:ext cx="1232433" cy="43061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平行四邊形 11">
                <a:extLst>
                  <a:ext uri="{FF2B5EF4-FFF2-40B4-BE49-F238E27FC236}">
                    <a16:creationId xmlns:a16="http://schemas.microsoft.com/office/drawing/2014/main" id="{E3DC85C6-A00E-EF55-A755-A97B3DC6E34D}"/>
                  </a:ext>
                </a:extLst>
              </p:cNvPr>
              <p:cNvSpPr/>
              <p:nvPr/>
            </p:nvSpPr>
            <p:spPr>
              <a:xfrm>
                <a:off x="2695479" y="1172944"/>
                <a:ext cx="977789" cy="360725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BB0A7B87-BBC8-676C-C557-DDCBAF624DD3}"/>
                  </a:ext>
                </a:extLst>
              </p:cNvPr>
              <p:cNvCxnSpPr>
                <a:cxnSpLocks/>
                <a:endCxn id="12" idx="5"/>
              </p:cNvCxnSpPr>
              <p:nvPr/>
            </p:nvCxnSpPr>
            <p:spPr>
              <a:xfrm flipV="1">
                <a:off x="2078831" y="1353307"/>
                <a:ext cx="735498" cy="101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BEF9C670-ACD0-AA87-1A17-791878DE023E}"/>
                  </a:ext>
                </a:extLst>
              </p:cNvPr>
              <p:cNvCxnSpPr>
                <a:cxnSpLocks/>
                <a:endCxn id="11" idx="5"/>
              </p:cNvCxnSpPr>
              <p:nvPr/>
            </p:nvCxnSpPr>
            <p:spPr>
              <a:xfrm>
                <a:off x="2152977" y="1833818"/>
                <a:ext cx="55705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C5D3EFC5-81B0-82BF-9BEF-2192F3346916}"/>
                  </a:ext>
                </a:extLst>
              </p:cNvPr>
              <p:cNvCxnSpPr>
                <a:cxnSpLocks/>
                <a:endCxn id="9" idx="5"/>
              </p:cNvCxnSpPr>
              <p:nvPr/>
            </p:nvCxnSpPr>
            <p:spPr>
              <a:xfrm>
                <a:off x="2156143" y="2339992"/>
                <a:ext cx="387350" cy="36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54F1799F-17F7-F814-632F-A05A810AA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85" y="1348969"/>
                <a:ext cx="564349" cy="11175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>
                <a:extLst>
                  <a:ext uri="{FF2B5EF4-FFF2-40B4-BE49-F238E27FC236}">
                    <a16:creationId xmlns:a16="http://schemas.microsoft.com/office/drawing/2014/main" id="{00E58112-0CEE-970B-EB3B-580BC31CFACC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 flipV="1">
                <a:off x="3658715" y="1819982"/>
                <a:ext cx="417298" cy="138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04EB3A7D-CE7D-B8E9-095D-06329DBC8780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V="1">
                <a:off x="3786376" y="2339992"/>
                <a:ext cx="289637" cy="36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D26ECD1-4692-6040-1FBA-C192BBC0EEE6}"/>
                  </a:ext>
                </a:extLst>
              </p:cNvPr>
              <p:cNvSpPr/>
              <p:nvPr/>
            </p:nvSpPr>
            <p:spPr>
              <a:xfrm>
                <a:off x="3881980" y="333403"/>
                <a:ext cx="914400" cy="2991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835CB9BB-8982-D9F2-9E33-55525A0D49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117" y="402263"/>
                <a:ext cx="29347" cy="290325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平行四邊形 50">
                <a:extLst>
                  <a:ext uri="{FF2B5EF4-FFF2-40B4-BE49-F238E27FC236}">
                    <a16:creationId xmlns:a16="http://schemas.microsoft.com/office/drawing/2014/main" id="{8F1AD9B7-9684-21DA-63E8-8F41FE85BC08}"/>
                  </a:ext>
                </a:extLst>
              </p:cNvPr>
              <p:cNvSpPr/>
              <p:nvPr/>
            </p:nvSpPr>
            <p:spPr>
              <a:xfrm>
                <a:off x="1332209" y="830339"/>
                <a:ext cx="821156" cy="274201"/>
              </a:xfrm>
              <a:prstGeom prst="parallelogram">
                <a:avLst>
                  <a:gd name="adj" fmla="val 71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6FF872C-0836-76E2-188E-98C40F7B77F3}"/>
                  </a:ext>
                </a:extLst>
              </p:cNvPr>
              <p:cNvSpPr/>
              <p:nvPr/>
            </p:nvSpPr>
            <p:spPr>
              <a:xfrm>
                <a:off x="1412579" y="1200683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24489ED-C3E0-C03A-64D9-ABA3BB692DDA}"/>
                  </a:ext>
                </a:extLst>
              </p:cNvPr>
              <p:cNvSpPr/>
              <p:nvPr/>
            </p:nvSpPr>
            <p:spPr>
              <a:xfrm>
                <a:off x="1332209" y="1663729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99ADE2CE-6E98-C443-DF66-A485CC680B5B}"/>
                  </a:ext>
                </a:extLst>
              </p:cNvPr>
              <p:cNvSpPr/>
              <p:nvPr/>
            </p:nvSpPr>
            <p:spPr>
              <a:xfrm>
                <a:off x="1214938" y="2160937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F63B30E-F5E5-08CB-0699-036941731712}"/>
                  </a:ext>
                </a:extLst>
              </p:cNvPr>
              <p:cNvSpPr/>
              <p:nvPr/>
            </p:nvSpPr>
            <p:spPr>
              <a:xfrm>
                <a:off x="1515633" y="839608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8" name="直線單箭頭接點 67">
                <a:extLst>
                  <a:ext uri="{FF2B5EF4-FFF2-40B4-BE49-F238E27FC236}">
                    <a16:creationId xmlns:a16="http://schemas.microsoft.com/office/drawing/2014/main" id="{48518E63-ED09-C7B3-8A4D-5BAFDC341A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49917" y="1047388"/>
                <a:ext cx="13618" cy="220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C625991-54E5-E734-CEDE-8CD83B3C00BF}"/>
                  </a:ext>
                </a:extLst>
              </p:cNvPr>
              <p:cNvSpPr/>
              <p:nvPr/>
            </p:nvSpPr>
            <p:spPr>
              <a:xfrm>
                <a:off x="2900957" y="1189133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D46732F-21C7-8301-7692-7B5EFF5F14BD}"/>
                  </a:ext>
                </a:extLst>
              </p:cNvPr>
              <p:cNvSpPr/>
              <p:nvPr/>
            </p:nvSpPr>
            <p:spPr>
              <a:xfrm>
                <a:off x="2828933" y="1656811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BFAF7ED-A938-233D-F7B1-1EC2F9047DC3}"/>
                  </a:ext>
                </a:extLst>
              </p:cNvPr>
              <p:cNvSpPr/>
              <p:nvPr/>
            </p:nvSpPr>
            <p:spPr>
              <a:xfrm>
                <a:off x="2660480" y="2171846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平行四邊形 79">
                <a:extLst>
                  <a:ext uri="{FF2B5EF4-FFF2-40B4-BE49-F238E27FC236}">
                    <a16:creationId xmlns:a16="http://schemas.microsoft.com/office/drawing/2014/main" id="{3D6F1573-77D1-C4D1-389D-3DA887C7174D}"/>
                  </a:ext>
                </a:extLst>
              </p:cNvPr>
              <p:cNvSpPr/>
              <p:nvPr/>
            </p:nvSpPr>
            <p:spPr>
              <a:xfrm>
                <a:off x="2845321" y="806363"/>
                <a:ext cx="720474" cy="299088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15662197-11E8-A7A3-87F5-0566794B70D3}"/>
                  </a:ext>
                </a:extLst>
              </p:cNvPr>
              <p:cNvCxnSpPr>
                <a:cxnSpLocks/>
                <a:stCxn id="51" idx="2"/>
                <a:endCxn id="80" idx="5"/>
              </p:cNvCxnSpPr>
              <p:nvPr/>
            </p:nvCxnSpPr>
            <p:spPr>
              <a:xfrm flipV="1">
                <a:off x="2054797" y="955907"/>
                <a:ext cx="889066" cy="115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4B7B402-3D04-A9B1-F81B-283D1E4350E4}"/>
                  </a:ext>
                </a:extLst>
              </p:cNvPr>
              <p:cNvSpPr/>
              <p:nvPr/>
            </p:nvSpPr>
            <p:spPr>
              <a:xfrm>
                <a:off x="3016260" y="811919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直線單箭頭接點 90">
                <a:extLst>
                  <a:ext uri="{FF2B5EF4-FFF2-40B4-BE49-F238E27FC236}">
                    <a16:creationId xmlns:a16="http://schemas.microsoft.com/office/drawing/2014/main" id="{91DBD146-60E3-5BCD-CBEA-1FF387F51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022" y="1011873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單箭頭接點 97">
                <a:extLst>
                  <a:ext uri="{FF2B5EF4-FFF2-40B4-BE49-F238E27FC236}">
                    <a16:creationId xmlns:a16="http://schemas.microsoft.com/office/drawing/2014/main" id="{92EBEE67-587C-1E23-060A-F9D047A66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4543" y="1500035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E17F6162-4C90-A11F-64A8-04C7790A3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4064" y="1988197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13A5B829-C3B6-68C7-D000-662FF3CF86F0}"/>
                  </a:ext>
                </a:extLst>
              </p:cNvPr>
              <p:cNvSpPr/>
              <p:nvPr/>
            </p:nvSpPr>
            <p:spPr>
              <a:xfrm>
                <a:off x="-7046" y="2259083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48x48x48 /2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81CC0E95-9FDB-E13B-F5D3-9DF7162F25EB}"/>
                  </a:ext>
                </a:extLst>
              </p:cNvPr>
              <p:cNvSpPr/>
              <p:nvPr/>
            </p:nvSpPr>
            <p:spPr>
              <a:xfrm>
                <a:off x="-4671" y="1754252"/>
                <a:ext cx="881751" cy="135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24x24x24 /4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5B31B94F-503C-7732-AC27-7E412B23D1C9}"/>
                  </a:ext>
                </a:extLst>
              </p:cNvPr>
              <p:cNvSpPr/>
              <p:nvPr/>
            </p:nvSpPr>
            <p:spPr>
              <a:xfrm>
                <a:off x="-2294" y="1249419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12x12x12 /8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F1D459FD-25A3-756A-7A21-B843189589B5}"/>
                  </a:ext>
                </a:extLst>
              </p:cNvPr>
              <p:cNvSpPr/>
              <p:nvPr/>
            </p:nvSpPr>
            <p:spPr>
              <a:xfrm>
                <a:off x="13791" y="838802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6x6x6 /16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6A4E5B0-45C7-7BFC-9D3A-916BBEA0036D}"/>
                  </a:ext>
                </a:extLst>
              </p:cNvPr>
              <p:cNvSpPr/>
              <p:nvPr/>
            </p:nvSpPr>
            <p:spPr>
              <a:xfrm>
                <a:off x="2475" y="2668660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96x96x96 /1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F3AED900-9177-40DF-BFF7-ECE9CF8E1B07}"/>
                  </a:ext>
                </a:extLst>
              </p:cNvPr>
              <p:cNvSpPr/>
              <p:nvPr/>
            </p:nvSpPr>
            <p:spPr>
              <a:xfrm>
                <a:off x="166191" y="419696"/>
                <a:ext cx="663351" cy="133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0BAD2041-1D92-4A02-B5D6-EA91082CBD00}"/>
                  </a:ext>
                </a:extLst>
              </p:cNvPr>
              <p:cNvSpPr txBox="1"/>
              <p:nvPr/>
            </p:nvSpPr>
            <p:spPr>
              <a:xfrm>
                <a:off x="7728318" y="1369052"/>
                <a:ext cx="9807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X6 direction</a:t>
                </a:r>
                <a:endParaRPr lang="zh-TW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5C266637-94AF-FD65-DE8B-05CAB66B7683}"/>
                  </a:ext>
                </a:extLst>
              </p:cNvPr>
              <p:cNvSpPr txBox="1"/>
              <p:nvPr/>
            </p:nvSpPr>
            <p:spPr>
              <a:xfrm>
                <a:off x="7003287" y="2337981"/>
                <a:ext cx="1655391" cy="36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>
                    <a:solidFill>
                      <a:srgbClr val="0070C0"/>
                    </a:solidFill>
                  </a:rPr>
                  <a:t>17</a:t>
                </a:r>
                <a:r>
                  <a:rPr lang="zh-TW" altLang="en-US" sz="900" dirty="0">
                    <a:solidFill>
                      <a:srgbClr val="0070C0"/>
                    </a:solidFill>
                  </a:rPr>
                  <a:t>個</a:t>
                </a:r>
                <a:r>
                  <a:rPr lang="en-US" altLang="zh-TW" sz="900" dirty="0">
                    <a:solidFill>
                      <a:srgbClr val="0070C0"/>
                    </a:solidFill>
                  </a:rPr>
                  <a:t>bin (0-16)/direction</a:t>
                </a:r>
                <a:endParaRPr lang="zh-TW" altLang="en-US" sz="9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5218225-1D5C-29A8-3BEE-302D8C28B7D5}"/>
                  </a:ext>
                </a:extLst>
              </p:cNvPr>
              <p:cNvSpPr/>
              <p:nvPr/>
            </p:nvSpPr>
            <p:spPr>
              <a:xfrm>
                <a:off x="7743519" y="1956569"/>
                <a:ext cx="432789" cy="180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乘號 12">
                <a:extLst>
                  <a:ext uri="{FF2B5EF4-FFF2-40B4-BE49-F238E27FC236}">
                    <a16:creationId xmlns:a16="http://schemas.microsoft.com/office/drawing/2014/main" id="{70DEE7E6-FBCA-E828-A5E9-05071E040B4B}"/>
                  </a:ext>
                </a:extLst>
              </p:cNvPr>
              <p:cNvSpPr/>
              <p:nvPr/>
            </p:nvSpPr>
            <p:spPr>
              <a:xfrm>
                <a:off x="4076000" y="602167"/>
                <a:ext cx="696137" cy="651212"/>
              </a:xfrm>
              <a:prstGeom prst="mathMultiply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24A0657F-86C1-B0CC-801E-B928F100F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269" y="939289"/>
                <a:ext cx="690979" cy="642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65CB4415-397F-807D-F42E-315BBC609352}"/>
                    </a:ext>
                  </a:extLst>
                </p:cNvPr>
                <p:cNvSpPr txBox="1"/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65CB4415-397F-807D-F42E-315BBC609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blipFill>
                  <a:blip r:embed="rId9"/>
                  <a:stretch>
                    <a:fillRect r="-15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6D938FC1-E103-218C-4CCE-2F56D06CBDD5}"/>
                    </a:ext>
                  </a:extLst>
                </p:cNvPr>
                <p:cNvSpPr txBox="1"/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6D938FC1-E103-218C-4CCE-2F56D06CB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blipFill>
                  <a:blip r:embed="rId10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259AD62-FB54-E937-5755-ABCB923FEA02}"/>
                    </a:ext>
                  </a:extLst>
                </p:cNvPr>
                <p:cNvSpPr txBox="1"/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259AD62-FB54-E937-5755-ABCB923FE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89177F44-97A1-CFC5-D95E-38E5D9795E1B}"/>
              </a:ext>
            </a:extLst>
          </p:cNvPr>
          <p:cNvSpPr txBox="1"/>
          <p:nvPr/>
        </p:nvSpPr>
        <p:spPr>
          <a:xfrm>
            <a:off x="1246548" y="4743144"/>
            <a:ext cx="4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our</a:t>
            </a:r>
            <a:endParaRPr lang="zh-TW" altLang="en-US" sz="1200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6702A0CC-C44A-321A-C488-33FCD2D83D8D}"/>
              </a:ext>
            </a:extLst>
          </p:cNvPr>
          <p:cNvSpPr txBox="1"/>
          <p:nvPr/>
        </p:nvSpPr>
        <p:spPr>
          <a:xfrm>
            <a:off x="2627331" y="4743144"/>
            <a:ext cx="90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CPM-net</a:t>
            </a:r>
            <a:endParaRPr lang="zh-TW" altLang="en-US" sz="1200" dirty="0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EA999C08-327A-9561-8C83-D0FF212195DF}"/>
              </a:ext>
            </a:extLst>
          </p:cNvPr>
          <p:cNvSpPr txBox="1"/>
          <p:nvPr/>
        </p:nvSpPr>
        <p:spPr>
          <a:xfrm>
            <a:off x="3582106" y="4739016"/>
            <a:ext cx="181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Label Assignment Matters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919E14-7062-768C-8884-64779C85744C}"/>
              </a:ext>
            </a:extLst>
          </p:cNvPr>
          <p:cNvSpPr txBox="1"/>
          <p:nvPr/>
        </p:nvSpPr>
        <p:spPr>
          <a:xfrm>
            <a:off x="3730012" y="6828867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4:</a:t>
            </a:r>
            <a:r>
              <a:rPr lang="zh-TW" altLang="en-US" sz="800" dirty="0"/>
              <a:t> </a:t>
            </a:r>
            <a:r>
              <a:rPr lang="en-US" altLang="zh-TW" sz="800" dirty="0"/>
              <a:t>4 directional offset</a:t>
            </a:r>
          </a:p>
          <a:p>
            <a:r>
              <a:rPr lang="en-US" altLang="zh-TW" sz="800" dirty="0"/>
              <a:t>N=16: distribution sampling</a:t>
            </a:r>
            <a:endParaRPr lang="zh-TW" altLang="en-US" sz="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1C0637B-34FF-9276-C85A-2D3973BAACB6}"/>
              </a:ext>
            </a:extLst>
          </p:cNvPr>
          <p:cNvSpPr txBox="1"/>
          <p:nvPr/>
        </p:nvSpPr>
        <p:spPr>
          <a:xfrm>
            <a:off x="5205645" y="6134275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20</a:t>
            </a:r>
            <a:r>
              <a:rPr lang="en-US" altLang="zh-TW" sz="800" dirty="0">
                <a:sym typeface="Wingdings" panose="05000000000000000000" pitchFamily="2" charset="2"/>
              </a:rPr>
              <a:t></a:t>
            </a:r>
          </a:p>
          <a:p>
            <a:r>
              <a:rPr lang="en-US" altLang="zh-TW" sz="800" dirty="0">
                <a:sym typeface="Wingdings" panose="05000000000000000000" pitchFamily="2" charset="2"/>
              </a:rPr>
              <a:t>4(directions)*5(</a:t>
            </a:r>
            <a:r>
              <a:rPr lang="en-US" altLang="zh-TW" sz="800" dirty="0" err="1">
                <a:sym typeface="Wingdings" panose="05000000000000000000" pitchFamily="2" charset="2"/>
              </a:rPr>
              <a:t>topk</a:t>
            </a:r>
            <a:r>
              <a:rPr lang="en-US" altLang="zh-TW" sz="800" dirty="0">
                <a:sym typeface="Wingdings" panose="05000000000000000000" pitchFamily="2" charset="2"/>
              </a:rPr>
              <a:t>(4)+mean)</a:t>
            </a:r>
            <a:endParaRPr lang="zh-TW" altLang="en-US" sz="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86F2F7-6887-16EE-1E26-B31DC138D53A}"/>
              </a:ext>
            </a:extLst>
          </p:cNvPr>
          <p:cNvSpPr txBox="1"/>
          <p:nvPr/>
        </p:nvSpPr>
        <p:spPr>
          <a:xfrm>
            <a:off x="3435237" y="5117158"/>
            <a:ext cx="1477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Classification feature</a:t>
            </a:r>
            <a:endParaRPr lang="zh-TW" altLang="en-US" sz="1200" dirty="0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583313A-B2F8-24FD-D71E-A37ED8B5B270}"/>
              </a:ext>
            </a:extLst>
          </p:cNvPr>
          <p:cNvSpPr/>
          <p:nvPr/>
        </p:nvSpPr>
        <p:spPr>
          <a:xfrm>
            <a:off x="3570426" y="5318080"/>
            <a:ext cx="949349" cy="1483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1FC3E64-DF78-D934-8BB2-F212623EA30A}"/>
              </a:ext>
            </a:extLst>
          </p:cNvPr>
          <p:cNvSpPr txBox="1"/>
          <p:nvPr/>
        </p:nvSpPr>
        <p:spPr>
          <a:xfrm>
            <a:off x="3132607" y="6196419"/>
            <a:ext cx="1477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localization feature</a:t>
            </a:r>
            <a:endParaRPr lang="zh-TW" altLang="en-US" sz="1200" dirty="0"/>
          </a:p>
        </p:txBody>
      </p:sp>
      <p:sp>
        <p:nvSpPr>
          <p:cNvPr id="29" name="箭號: 向上 28">
            <a:extLst>
              <a:ext uri="{FF2B5EF4-FFF2-40B4-BE49-F238E27FC236}">
                <a16:creationId xmlns:a16="http://schemas.microsoft.com/office/drawing/2014/main" id="{168E27CE-BA87-8110-58D5-DCBFC51B9138}"/>
              </a:ext>
            </a:extLst>
          </p:cNvPr>
          <p:cNvSpPr/>
          <p:nvPr/>
        </p:nvSpPr>
        <p:spPr>
          <a:xfrm>
            <a:off x="4392579" y="5597177"/>
            <a:ext cx="131294" cy="824877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213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55528-58CA-3B0B-344F-E54C2A90A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53675-8F55-385D-A325-F1F7EB61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32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2FF7FE-023A-C1AE-C10A-3B134A8AAE3C}"/>
              </a:ext>
            </a:extLst>
          </p:cNvPr>
          <p:cNvSpPr/>
          <p:nvPr/>
        </p:nvSpPr>
        <p:spPr>
          <a:xfrm>
            <a:off x="-1068" y="-592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複習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73C85A47-A76B-517A-50F3-DB3CCDDAC50B}"/>
              </a:ext>
            </a:extLst>
          </p:cNvPr>
          <p:cNvSpPr txBox="1">
            <a:spLocks/>
          </p:cNvSpPr>
          <p:nvPr/>
        </p:nvSpPr>
        <p:spPr>
          <a:xfrm>
            <a:off x="0" y="484188"/>
            <a:ext cx="9144000" cy="5692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00000"/>
              </a:lnSpc>
              <a:spcBef>
                <a:spcPts val="200"/>
              </a:spcBef>
              <a:buAutoNum type="arabicPeriod"/>
            </a:pP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1C53E40-305D-3663-A025-7472F033E952}"/>
              </a:ext>
            </a:extLst>
          </p:cNvPr>
          <p:cNvSpPr txBox="1">
            <a:spLocks/>
          </p:cNvSpPr>
          <p:nvPr/>
        </p:nvSpPr>
        <p:spPr>
          <a:xfrm>
            <a:off x="66288" y="2299203"/>
            <a:ext cx="9144000" cy="4671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Backbone: RestNet50</a:t>
            </a:r>
          </a:p>
          <a:p>
            <a:pPr marL="1143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Pyramid: FPN</a:t>
            </a:r>
          </a:p>
          <a:p>
            <a:pPr marL="1143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</a:p>
          <a:p>
            <a:pPr marL="404813" lvl="1">
              <a:lnSpc>
                <a:spcPct val="100000"/>
              </a:lnSpc>
              <a:spcBef>
                <a:spcPts val="0"/>
              </a:spcBef>
              <a:buFont typeface="+mj-lt"/>
              <a:buAutoNum type="arabicParenR" startAt="2"/>
            </a:pPr>
            <a:r>
              <a:rPr lang="en-US" altLang="zh-TW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 subnet</a:t>
            </a:r>
          </a:p>
          <a:p>
            <a:pPr marL="360363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2.1) box representation</a:t>
            </a:r>
          </a:p>
          <a:p>
            <a:pPr marL="898525" lvl="3" indent="-2730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arenBoth"/>
            </a:pPr>
            <a:r>
              <a:rPr lang="en-US" altLang="zh-TW" sz="1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Genetalized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focal loss v1</a:t>
            </a:r>
            <a:r>
              <a: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[7]: 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Dirac delta distribution (impulse) 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general distribution</a:t>
            </a:r>
          </a:p>
          <a:p>
            <a:pPr marL="898525" lvl="3" indent="-2730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arenBoth"/>
            </a:pP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SCPM</a:t>
            </a:r>
            <a:r>
              <a: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[5]: </a:t>
            </a:r>
            <a:r>
              <a:rPr lang="en-US" altLang="zh-TW" sz="11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rectangle </a:t>
            </a:r>
            <a:r>
              <a:rPr lang="en-US" altLang="zh-TW" sz="11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altLang="zh-TW" sz="11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sphere</a:t>
            </a: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50D28-1A28-31D4-5055-9A53D03E78F9}"/>
              </a:ext>
            </a:extLst>
          </p:cNvPr>
          <p:cNvGrpSpPr/>
          <p:nvPr/>
        </p:nvGrpSpPr>
        <p:grpSpPr>
          <a:xfrm>
            <a:off x="-1068" y="290935"/>
            <a:ext cx="9028524" cy="2102774"/>
            <a:chOff x="-1068" y="290935"/>
            <a:chExt cx="9028524" cy="2102774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A7BC092-484F-7815-A8C5-53DBC5E47295}"/>
                </a:ext>
              </a:extLst>
            </p:cNvPr>
            <p:cNvGrpSpPr/>
            <p:nvPr/>
          </p:nvGrpSpPr>
          <p:grpSpPr>
            <a:xfrm>
              <a:off x="-1068" y="318715"/>
              <a:ext cx="9028524" cy="2074994"/>
              <a:chOff x="-45391" y="256763"/>
              <a:chExt cx="9028524" cy="3238837"/>
            </a:xfrm>
          </p:grpSpPr>
          <p:pic>
            <p:nvPicPr>
              <p:cNvPr id="12" name="圖片 11" descr="一張含有 文字, 圖表, 方案, 螢幕擷取畫面 的圖片&#10;&#10;自動產生的描述">
                <a:extLst>
                  <a:ext uri="{FF2B5EF4-FFF2-40B4-BE49-F238E27FC236}">
                    <a16:creationId xmlns:a16="http://schemas.microsoft.com/office/drawing/2014/main" id="{C87D1664-B34E-04F8-5767-39F6C3592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1" y="305493"/>
                <a:ext cx="8542866" cy="3042813"/>
              </a:xfrm>
              <a:prstGeom prst="rect">
                <a:avLst/>
              </a:prstGeom>
            </p:spPr>
          </p:pic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E89B0D7C-CC95-FB57-CE64-7D46B2CF57CC}"/>
                  </a:ext>
                </a:extLst>
              </p:cNvPr>
              <p:cNvGrpSpPr/>
              <p:nvPr/>
            </p:nvGrpSpPr>
            <p:grpSpPr>
              <a:xfrm>
                <a:off x="5257799" y="256763"/>
                <a:ext cx="3725334" cy="2747283"/>
                <a:chOff x="2201333" y="3687383"/>
                <a:chExt cx="3558329" cy="2980857"/>
              </a:xfrm>
            </p:grpSpPr>
            <p:pic>
              <p:nvPicPr>
                <p:cNvPr id="101" name="圖片 100">
                  <a:extLst>
                    <a:ext uri="{FF2B5EF4-FFF2-40B4-BE49-F238E27FC236}">
                      <a16:creationId xmlns:a16="http://schemas.microsoft.com/office/drawing/2014/main" id="{FCAB4203-D64C-DA0A-AF41-A06185216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52014" b="19447"/>
                <a:stretch/>
              </p:blipFill>
              <p:spPr>
                <a:xfrm>
                  <a:off x="2201333" y="3687383"/>
                  <a:ext cx="3558329" cy="2980857"/>
                </a:xfrm>
                <a:prstGeom prst="rect">
                  <a:avLst/>
                </a:prstGeom>
              </p:spPr>
            </p:pic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625C89F2-18D1-A1A2-4C77-C0FC268505CE}"/>
                    </a:ext>
                  </a:extLst>
                </p:cNvPr>
                <p:cNvSpPr txBox="1"/>
                <p:nvPr/>
              </p:nvSpPr>
              <p:spPr>
                <a:xfrm>
                  <a:off x="2382386" y="4845123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  <p:sp>
              <p:nvSpPr>
                <p:cNvPr id="103" name="文字方塊 102">
                  <a:extLst>
                    <a:ext uri="{FF2B5EF4-FFF2-40B4-BE49-F238E27FC236}">
                      <a16:creationId xmlns:a16="http://schemas.microsoft.com/office/drawing/2014/main" id="{E66618FD-1BFF-A300-822E-EE5A15732AC9}"/>
                    </a:ext>
                  </a:extLst>
                </p:cNvPr>
                <p:cNvSpPr txBox="1"/>
                <p:nvPr/>
              </p:nvSpPr>
              <p:spPr>
                <a:xfrm>
                  <a:off x="2662766" y="4423160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3D3E7636-62D3-920B-C10C-5A0B4819E460}"/>
                    </a:ext>
                  </a:extLst>
                </p:cNvPr>
                <p:cNvSpPr txBox="1"/>
                <p:nvPr/>
              </p:nvSpPr>
              <p:spPr>
                <a:xfrm>
                  <a:off x="3015828" y="4681455"/>
                  <a:ext cx="852744" cy="367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Conv 1x1x1 </a:t>
                  </a:r>
                  <a:r>
                    <a:rPr lang="en-US" altLang="zh-TW" sz="8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800" dirty="0"/>
                    <a:t>12x12x12x1c</a:t>
                  </a:r>
                  <a:endParaRPr lang="zh-TW" altLang="en-US" sz="800" dirty="0"/>
                </a:p>
              </p:txBody>
            </p:sp>
            <p:sp>
              <p:nvSpPr>
                <p:cNvPr id="105" name="文字方塊 104">
                  <a:extLst>
                    <a:ext uri="{FF2B5EF4-FFF2-40B4-BE49-F238E27FC236}">
                      <a16:creationId xmlns:a16="http://schemas.microsoft.com/office/drawing/2014/main" id="{5B9AC589-18BA-5E2A-801E-56A8E8D81AA8}"/>
                    </a:ext>
                  </a:extLst>
                </p:cNvPr>
                <p:cNvSpPr txBox="1"/>
                <p:nvPr/>
              </p:nvSpPr>
              <p:spPr>
                <a:xfrm>
                  <a:off x="2652182" y="5398519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110" name="文字方塊 109">
                  <a:extLst>
                    <a:ext uri="{FF2B5EF4-FFF2-40B4-BE49-F238E27FC236}">
                      <a16:creationId xmlns:a16="http://schemas.microsoft.com/office/drawing/2014/main" id="{5F255994-CCFE-4220-AD74-611BF364FE3A}"/>
                    </a:ext>
                  </a:extLst>
                </p:cNvPr>
                <p:cNvSpPr txBox="1"/>
                <p:nvPr/>
              </p:nvSpPr>
              <p:spPr>
                <a:xfrm>
                  <a:off x="2934139" y="5823993"/>
                  <a:ext cx="1651375" cy="509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700" dirty="0"/>
                    <a:t>Conv 1x1x1</a:t>
                  </a:r>
                </a:p>
                <a:p>
                  <a:r>
                    <a:rPr lang="en-US" altLang="zh-TW" sz="7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700" dirty="0"/>
                    <a:t>12x12x12x</a:t>
                  </a:r>
                  <a:r>
                    <a:rPr lang="en-US" altLang="zh-TW" sz="700" dirty="0">
                      <a:solidFill>
                        <a:srgbClr val="FF0000"/>
                      </a:solidFill>
                    </a:rPr>
                    <a:t>102c</a:t>
                  </a:r>
                  <a:r>
                    <a:rPr lang="en-US" altLang="zh-TW" sz="700" dirty="0"/>
                    <a:t> </a:t>
                  </a:r>
                </a:p>
                <a:p>
                  <a:r>
                    <a:rPr lang="en-US" altLang="zh-TW" sz="700" dirty="0"/>
                    <a:t>(6 directions x 17 bins =102</a:t>
                  </a:r>
                  <a:r>
                    <a:rPr lang="en-US" altLang="zh-TW" sz="1050" dirty="0"/>
                    <a:t>)</a:t>
                  </a:r>
                  <a:endParaRPr lang="zh-TW" altLang="en-US" sz="1050" dirty="0"/>
                </a:p>
              </p:txBody>
            </p:sp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9A32493E-E73C-0B93-7C7F-E9D50143B6B2}"/>
                    </a:ext>
                  </a:extLst>
                </p:cNvPr>
                <p:cNvSpPr txBox="1"/>
                <p:nvPr/>
              </p:nvSpPr>
              <p:spPr>
                <a:xfrm>
                  <a:off x="2337245" y="6036840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</p:grp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3CE1FC4-AB03-A411-76E1-DC036905C1F9}"/>
                  </a:ext>
                </a:extLst>
              </p:cNvPr>
              <p:cNvSpPr/>
              <p:nvPr/>
            </p:nvSpPr>
            <p:spPr>
              <a:xfrm>
                <a:off x="7038498" y="1700631"/>
                <a:ext cx="1258358" cy="92023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082AD6F-A1BD-8A3A-7708-6B201919390F}"/>
                  </a:ext>
                </a:extLst>
              </p:cNvPr>
              <p:cNvSpPr txBox="1"/>
              <p:nvPr/>
            </p:nvSpPr>
            <p:spPr>
              <a:xfrm>
                <a:off x="4962798" y="807284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1) </a:t>
                </a:r>
                <a:r>
                  <a:rPr lang="en-US" altLang="zh-TW" sz="1100" dirty="0" err="1">
                    <a:solidFill>
                      <a:srgbClr val="FF0000"/>
                    </a:solidFill>
                  </a:rPr>
                  <a:t>cls</a:t>
                </a:r>
                <a:r>
                  <a:rPr lang="en-US" altLang="zh-TW" sz="1100" dirty="0">
                    <a:solidFill>
                      <a:srgbClr val="FF0000"/>
                    </a:solidFill>
                  </a:rPr>
                  <a:t>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8B4E18D-68D0-A431-231E-EA35E2D4266B}"/>
                  </a:ext>
                </a:extLst>
              </p:cNvPr>
              <p:cNvSpPr txBox="1"/>
              <p:nvPr/>
            </p:nvSpPr>
            <p:spPr>
              <a:xfrm>
                <a:off x="4951907" y="2100805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2) loc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B5C2A61-9C08-8EA9-B541-CBB58D997252}"/>
                  </a:ext>
                </a:extLst>
              </p:cNvPr>
              <p:cNvSpPr txBox="1"/>
              <p:nvPr/>
            </p:nvSpPr>
            <p:spPr>
              <a:xfrm>
                <a:off x="4868433" y="3159316"/>
                <a:ext cx="3614523" cy="3362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/>
                  <a:t>Head</a:t>
                </a:r>
                <a:endParaRPr lang="zh-TW" altLang="en-US" sz="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84720AA7-8B49-6290-FD9E-56F73715A714}"/>
                      </a:ext>
                    </a:extLst>
                  </p:cNvPr>
                  <p:cNvSpPr txBox="1"/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100" dirty="0">
                        <a:solidFill>
                          <a:srgbClr val="00B0F0"/>
                        </a:solidFill>
                      </a:rPr>
                      <a:t>height x width x depth /</a:t>
                    </a:r>
                    <a14:m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𝑠𝑡𝑟𝑖𝑑</m:t>
                        </m:r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endParaRPr lang="zh-TW" altLang="en-US" sz="11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945B8404-B2B5-C8D5-E927-A11C6DEC7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857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65656F4-9EBE-85A1-B55F-B347311F16F1}"/>
                  </a:ext>
                </a:extLst>
              </p:cNvPr>
              <p:cNvSpPr/>
              <p:nvPr/>
            </p:nvSpPr>
            <p:spPr>
              <a:xfrm>
                <a:off x="2385454" y="396056"/>
                <a:ext cx="1540483" cy="2716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平行四邊形 21">
                <a:extLst>
                  <a:ext uri="{FF2B5EF4-FFF2-40B4-BE49-F238E27FC236}">
                    <a16:creationId xmlns:a16="http://schemas.microsoft.com/office/drawing/2014/main" id="{3CD3576B-5182-68DD-AA87-DE317AA0B0C1}"/>
                  </a:ext>
                </a:extLst>
              </p:cNvPr>
              <p:cNvSpPr/>
              <p:nvPr/>
            </p:nvSpPr>
            <p:spPr>
              <a:xfrm>
                <a:off x="2411847" y="2140577"/>
                <a:ext cx="1506175" cy="39956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平行四邊形 22">
                <a:extLst>
                  <a:ext uri="{FF2B5EF4-FFF2-40B4-BE49-F238E27FC236}">
                    <a16:creationId xmlns:a16="http://schemas.microsoft.com/office/drawing/2014/main" id="{BC9A34F6-E493-1275-7884-EC09F3D8416B}"/>
                  </a:ext>
                </a:extLst>
              </p:cNvPr>
              <p:cNvSpPr/>
              <p:nvPr/>
            </p:nvSpPr>
            <p:spPr>
              <a:xfrm>
                <a:off x="2568158" y="1618512"/>
                <a:ext cx="1232433" cy="43061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平行四邊形 24">
                <a:extLst>
                  <a:ext uri="{FF2B5EF4-FFF2-40B4-BE49-F238E27FC236}">
                    <a16:creationId xmlns:a16="http://schemas.microsoft.com/office/drawing/2014/main" id="{478344E8-60CB-7E2E-368F-7C7A7965C07E}"/>
                  </a:ext>
                </a:extLst>
              </p:cNvPr>
              <p:cNvSpPr/>
              <p:nvPr/>
            </p:nvSpPr>
            <p:spPr>
              <a:xfrm>
                <a:off x="2695479" y="1172944"/>
                <a:ext cx="977789" cy="360725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9D73BFD9-BE8E-90BF-9415-03F21711C838}"/>
                  </a:ext>
                </a:extLst>
              </p:cNvPr>
              <p:cNvCxnSpPr>
                <a:cxnSpLocks/>
                <a:endCxn id="25" idx="5"/>
              </p:cNvCxnSpPr>
              <p:nvPr/>
            </p:nvCxnSpPr>
            <p:spPr>
              <a:xfrm flipV="1">
                <a:off x="2078831" y="1353307"/>
                <a:ext cx="735498" cy="101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0DABB7F6-BC4E-D3B4-B02E-54188837CD10}"/>
                  </a:ext>
                </a:extLst>
              </p:cNvPr>
              <p:cNvCxnSpPr>
                <a:cxnSpLocks/>
                <a:endCxn id="23" idx="5"/>
              </p:cNvCxnSpPr>
              <p:nvPr/>
            </p:nvCxnSpPr>
            <p:spPr>
              <a:xfrm>
                <a:off x="2152977" y="1833818"/>
                <a:ext cx="55705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0F5AA52B-5B36-5B93-B86E-5E3E7ABCB468}"/>
                  </a:ext>
                </a:extLst>
              </p:cNvPr>
              <p:cNvCxnSpPr>
                <a:cxnSpLocks/>
                <a:endCxn id="22" idx="5"/>
              </p:cNvCxnSpPr>
              <p:nvPr/>
            </p:nvCxnSpPr>
            <p:spPr>
              <a:xfrm>
                <a:off x="2156143" y="2339992"/>
                <a:ext cx="387350" cy="36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73294EBD-F7FE-2910-223B-D07D82442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85" y="1348969"/>
                <a:ext cx="564349" cy="11175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65CF0FDA-C167-77D3-5669-3399D818C206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 flipV="1">
                <a:off x="3658715" y="1819982"/>
                <a:ext cx="417298" cy="138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>
                <a:extLst>
                  <a:ext uri="{FF2B5EF4-FFF2-40B4-BE49-F238E27FC236}">
                    <a16:creationId xmlns:a16="http://schemas.microsoft.com/office/drawing/2014/main" id="{1A46FD41-8CF9-D9C8-5FC9-C1E444FC7D75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V="1">
                <a:off x="3786376" y="2339992"/>
                <a:ext cx="289637" cy="36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E8994EA-4469-C918-F7CC-BB4B370F8105}"/>
                  </a:ext>
                </a:extLst>
              </p:cNvPr>
              <p:cNvSpPr/>
              <p:nvPr/>
            </p:nvSpPr>
            <p:spPr>
              <a:xfrm>
                <a:off x="3881980" y="333403"/>
                <a:ext cx="914400" cy="2991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714FFDDF-967C-1E79-36DB-0E36929A3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117" y="402263"/>
                <a:ext cx="29347" cy="290325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平行四邊形 40">
                <a:extLst>
                  <a:ext uri="{FF2B5EF4-FFF2-40B4-BE49-F238E27FC236}">
                    <a16:creationId xmlns:a16="http://schemas.microsoft.com/office/drawing/2014/main" id="{2623A06E-9E97-D993-55A3-06374F45B2AB}"/>
                  </a:ext>
                </a:extLst>
              </p:cNvPr>
              <p:cNvSpPr/>
              <p:nvPr/>
            </p:nvSpPr>
            <p:spPr>
              <a:xfrm>
                <a:off x="1332209" y="830339"/>
                <a:ext cx="821156" cy="274201"/>
              </a:xfrm>
              <a:prstGeom prst="parallelogram">
                <a:avLst>
                  <a:gd name="adj" fmla="val 71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E5AEB3D-965D-0100-46A1-EC4FD1456D3F}"/>
                  </a:ext>
                </a:extLst>
              </p:cNvPr>
              <p:cNvSpPr/>
              <p:nvPr/>
            </p:nvSpPr>
            <p:spPr>
              <a:xfrm>
                <a:off x="1412579" y="1200683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A7B1C95-433B-19B6-A112-53D7B0EC4719}"/>
                  </a:ext>
                </a:extLst>
              </p:cNvPr>
              <p:cNvSpPr/>
              <p:nvPr/>
            </p:nvSpPr>
            <p:spPr>
              <a:xfrm>
                <a:off x="1332209" y="1663729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E72D105-C624-AE58-77DE-2199680A2D74}"/>
                  </a:ext>
                </a:extLst>
              </p:cNvPr>
              <p:cNvSpPr/>
              <p:nvPr/>
            </p:nvSpPr>
            <p:spPr>
              <a:xfrm>
                <a:off x="1214938" y="2160937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EF0C521-4B1C-64F7-F56D-2F1B8EDE1FC0}"/>
                  </a:ext>
                </a:extLst>
              </p:cNvPr>
              <p:cNvSpPr/>
              <p:nvPr/>
            </p:nvSpPr>
            <p:spPr>
              <a:xfrm>
                <a:off x="1515633" y="839608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" name="直線單箭頭接點 51">
                <a:extLst>
                  <a:ext uri="{FF2B5EF4-FFF2-40B4-BE49-F238E27FC236}">
                    <a16:creationId xmlns:a16="http://schemas.microsoft.com/office/drawing/2014/main" id="{E994C961-AD34-1910-1E36-E7DF3A1EC5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49917" y="1047388"/>
                <a:ext cx="13618" cy="220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4979E1A-894F-91F0-E8F9-20521D793334}"/>
                  </a:ext>
                </a:extLst>
              </p:cNvPr>
              <p:cNvSpPr/>
              <p:nvPr/>
            </p:nvSpPr>
            <p:spPr>
              <a:xfrm>
                <a:off x="2900957" y="1189133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03ADEBB-16BA-1C55-85AF-D0F683104B86}"/>
                  </a:ext>
                </a:extLst>
              </p:cNvPr>
              <p:cNvSpPr/>
              <p:nvPr/>
            </p:nvSpPr>
            <p:spPr>
              <a:xfrm>
                <a:off x="2828933" y="1656811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A87A40E-5C24-6A2F-8C0D-79C384B68E65}"/>
                  </a:ext>
                </a:extLst>
              </p:cNvPr>
              <p:cNvSpPr/>
              <p:nvPr/>
            </p:nvSpPr>
            <p:spPr>
              <a:xfrm>
                <a:off x="2660480" y="2171846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平行四邊形 65">
                <a:extLst>
                  <a:ext uri="{FF2B5EF4-FFF2-40B4-BE49-F238E27FC236}">
                    <a16:creationId xmlns:a16="http://schemas.microsoft.com/office/drawing/2014/main" id="{1B20825C-CEC2-BAEF-B326-07C409C985FA}"/>
                  </a:ext>
                </a:extLst>
              </p:cNvPr>
              <p:cNvSpPr/>
              <p:nvPr/>
            </p:nvSpPr>
            <p:spPr>
              <a:xfrm>
                <a:off x="2845321" y="806363"/>
                <a:ext cx="720474" cy="299088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68" name="直線單箭頭接點 67">
                <a:extLst>
                  <a:ext uri="{FF2B5EF4-FFF2-40B4-BE49-F238E27FC236}">
                    <a16:creationId xmlns:a16="http://schemas.microsoft.com/office/drawing/2014/main" id="{B14D356F-0525-8BC3-31AA-5F55366F085E}"/>
                  </a:ext>
                </a:extLst>
              </p:cNvPr>
              <p:cNvCxnSpPr>
                <a:cxnSpLocks/>
                <a:stCxn id="41" idx="2"/>
                <a:endCxn id="66" idx="5"/>
              </p:cNvCxnSpPr>
              <p:nvPr/>
            </p:nvCxnSpPr>
            <p:spPr>
              <a:xfrm flipV="1">
                <a:off x="2054797" y="955907"/>
                <a:ext cx="889066" cy="115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7CAD0F3-97FD-E0EC-9427-A9BD9C3BF231}"/>
                  </a:ext>
                </a:extLst>
              </p:cNvPr>
              <p:cNvSpPr/>
              <p:nvPr/>
            </p:nvSpPr>
            <p:spPr>
              <a:xfrm>
                <a:off x="3016260" y="811919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9A16B474-4E38-5811-662B-F6BE7C579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022" y="1011873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11AB9448-139C-919A-ACA7-17F118B58F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4543" y="1500035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D39DC632-0674-4B79-11EE-83BC733B6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4064" y="1988197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1EE41C1F-E2B1-6A2B-C55F-4AAF15756BD1}"/>
                  </a:ext>
                </a:extLst>
              </p:cNvPr>
              <p:cNvSpPr/>
              <p:nvPr/>
            </p:nvSpPr>
            <p:spPr>
              <a:xfrm>
                <a:off x="-7046" y="2259083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48x48x48 /2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D483595-01E9-6F76-2AB9-11E73ABCEB9C}"/>
                  </a:ext>
                </a:extLst>
              </p:cNvPr>
              <p:cNvSpPr/>
              <p:nvPr/>
            </p:nvSpPr>
            <p:spPr>
              <a:xfrm>
                <a:off x="-4671" y="1754252"/>
                <a:ext cx="881751" cy="135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24x24x24 /4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CFD87D51-C106-4510-D6D4-BD84A338C28B}"/>
                  </a:ext>
                </a:extLst>
              </p:cNvPr>
              <p:cNvSpPr/>
              <p:nvPr/>
            </p:nvSpPr>
            <p:spPr>
              <a:xfrm>
                <a:off x="-2294" y="1249419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12x12x12 /8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66A7E90F-9E3E-0735-C5E9-CB0CF396174E}"/>
                  </a:ext>
                </a:extLst>
              </p:cNvPr>
              <p:cNvSpPr/>
              <p:nvPr/>
            </p:nvSpPr>
            <p:spPr>
              <a:xfrm>
                <a:off x="13791" y="838802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6x6x6 /16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AFC55356-4EA2-9F9E-EA4D-206DA10AAB34}"/>
                  </a:ext>
                </a:extLst>
              </p:cNvPr>
              <p:cNvSpPr/>
              <p:nvPr/>
            </p:nvSpPr>
            <p:spPr>
              <a:xfrm>
                <a:off x="2475" y="2668660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96x96x96 /1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4E06755A-FB4F-FE49-8AB3-98431D6339AE}"/>
                  </a:ext>
                </a:extLst>
              </p:cNvPr>
              <p:cNvSpPr/>
              <p:nvPr/>
            </p:nvSpPr>
            <p:spPr>
              <a:xfrm>
                <a:off x="166191" y="419696"/>
                <a:ext cx="663351" cy="133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92002457-6F71-B77A-BB69-73E66F802373}"/>
                  </a:ext>
                </a:extLst>
              </p:cNvPr>
              <p:cNvSpPr txBox="1"/>
              <p:nvPr/>
            </p:nvSpPr>
            <p:spPr>
              <a:xfrm>
                <a:off x="7728318" y="1369052"/>
                <a:ext cx="9807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X6 direction</a:t>
                </a:r>
                <a:endParaRPr lang="zh-TW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066C198-7ED1-9ACC-4021-D42BC179BA90}"/>
                  </a:ext>
                </a:extLst>
              </p:cNvPr>
              <p:cNvSpPr txBox="1"/>
              <p:nvPr/>
            </p:nvSpPr>
            <p:spPr>
              <a:xfrm>
                <a:off x="7003287" y="2337981"/>
                <a:ext cx="1655391" cy="36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>
                    <a:solidFill>
                      <a:srgbClr val="0070C0"/>
                    </a:solidFill>
                  </a:rPr>
                  <a:t>17</a:t>
                </a:r>
                <a:r>
                  <a:rPr lang="zh-TW" altLang="en-US" sz="900" dirty="0">
                    <a:solidFill>
                      <a:srgbClr val="0070C0"/>
                    </a:solidFill>
                  </a:rPr>
                  <a:t>個</a:t>
                </a:r>
                <a:r>
                  <a:rPr lang="en-US" altLang="zh-TW" sz="900" dirty="0">
                    <a:solidFill>
                      <a:srgbClr val="0070C0"/>
                    </a:solidFill>
                  </a:rPr>
                  <a:t>bin (0-16)/direction</a:t>
                </a:r>
                <a:endParaRPr lang="zh-TW" altLang="en-US" sz="9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62F4EA98-0700-7A37-2EC0-582470A8AFCB}"/>
                  </a:ext>
                </a:extLst>
              </p:cNvPr>
              <p:cNvSpPr/>
              <p:nvPr/>
            </p:nvSpPr>
            <p:spPr>
              <a:xfrm>
                <a:off x="7743519" y="1956569"/>
                <a:ext cx="432789" cy="180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乘號 98">
                <a:extLst>
                  <a:ext uri="{FF2B5EF4-FFF2-40B4-BE49-F238E27FC236}">
                    <a16:creationId xmlns:a16="http://schemas.microsoft.com/office/drawing/2014/main" id="{A5F0AB11-99D9-8D04-EFD0-F2AE0E14C0D8}"/>
                  </a:ext>
                </a:extLst>
              </p:cNvPr>
              <p:cNvSpPr/>
              <p:nvPr/>
            </p:nvSpPr>
            <p:spPr>
              <a:xfrm>
                <a:off x="4076000" y="602167"/>
                <a:ext cx="696137" cy="651212"/>
              </a:xfrm>
              <a:prstGeom prst="mathMultiply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0" name="直線單箭頭接點 99">
                <a:extLst>
                  <a:ext uri="{FF2B5EF4-FFF2-40B4-BE49-F238E27FC236}">
                    <a16:creationId xmlns:a16="http://schemas.microsoft.com/office/drawing/2014/main" id="{9CDEC480-0EDB-5FD7-93F3-A4DEC9F1E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269" y="939289"/>
                <a:ext cx="690979" cy="642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44B4ABC6-D5A1-BEE3-B8A0-A341BDF9C83A}"/>
                    </a:ext>
                  </a:extLst>
                </p:cNvPr>
                <p:cNvSpPr txBox="1"/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65CB4415-397F-807D-F42E-315BBC609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blipFill>
                  <a:blip r:embed="rId9"/>
                  <a:stretch>
                    <a:fillRect r="-15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93D236DC-9751-7850-1C9D-D850EDB35D4E}"/>
                    </a:ext>
                  </a:extLst>
                </p:cNvPr>
                <p:cNvSpPr txBox="1"/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6D938FC1-E103-218C-4CCE-2F56D06CB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blipFill>
                  <a:blip r:embed="rId10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CC239D30-535C-ABCC-ADD6-4AA6380EBAF1}"/>
                    </a:ext>
                  </a:extLst>
                </p:cNvPr>
                <p:cNvSpPr txBox="1"/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259AD62-FB54-E937-5755-ABCB923FE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3" name="圖片 122">
            <a:extLst>
              <a:ext uri="{FF2B5EF4-FFF2-40B4-BE49-F238E27FC236}">
                <a16:creationId xmlns:a16="http://schemas.microsoft.com/office/drawing/2014/main" id="{739282C2-D9B1-130D-4FDF-DD49C98391C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1050" t="1249" r="33019" b="59428"/>
          <a:stretch/>
        </p:blipFill>
        <p:spPr>
          <a:xfrm>
            <a:off x="844080" y="3690679"/>
            <a:ext cx="1550061" cy="1485862"/>
          </a:xfrm>
          <a:prstGeom prst="rect">
            <a:avLst/>
          </a:prstGeom>
        </p:spPr>
      </p:pic>
      <p:sp>
        <p:nvSpPr>
          <p:cNvPr id="124" name="矩形 123">
            <a:extLst>
              <a:ext uri="{FF2B5EF4-FFF2-40B4-BE49-F238E27FC236}">
                <a16:creationId xmlns:a16="http://schemas.microsoft.com/office/drawing/2014/main" id="{31E6F7D1-7C2F-0096-FAC7-A76EB2211F8E}"/>
              </a:ext>
            </a:extLst>
          </p:cNvPr>
          <p:cNvSpPr/>
          <p:nvPr/>
        </p:nvSpPr>
        <p:spPr>
          <a:xfrm>
            <a:off x="1081280" y="3943990"/>
            <a:ext cx="750276" cy="72161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83FE0950-F36C-97AB-0F64-A607EFFADC3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1050" t="1249" r="33019" b="59428"/>
          <a:stretch/>
        </p:blipFill>
        <p:spPr>
          <a:xfrm>
            <a:off x="2988186" y="3690679"/>
            <a:ext cx="1550061" cy="1485862"/>
          </a:xfrm>
          <a:prstGeom prst="rect">
            <a:avLst/>
          </a:prstGeom>
        </p:spPr>
      </p:pic>
      <p:sp>
        <p:nvSpPr>
          <p:cNvPr id="127" name="橢圓 126">
            <a:extLst>
              <a:ext uri="{FF2B5EF4-FFF2-40B4-BE49-F238E27FC236}">
                <a16:creationId xmlns:a16="http://schemas.microsoft.com/office/drawing/2014/main" id="{E8A56761-F62C-90E6-49D2-8D3F4F6D4CA4}"/>
              </a:ext>
            </a:extLst>
          </p:cNvPr>
          <p:cNvSpPr/>
          <p:nvPr/>
        </p:nvSpPr>
        <p:spPr>
          <a:xfrm>
            <a:off x="3247910" y="3913427"/>
            <a:ext cx="644599" cy="72161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箭號: 向右 127">
            <a:extLst>
              <a:ext uri="{FF2B5EF4-FFF2-40B4-BE49-F238E27FC236}">
                <a16:creationId xmlns:a16="http://schemas.microsoft.com/office/drawing/2014/main" id="{F7329633-C3DD-59F3-C889-BD6439A1BCFA}"/>
              </a:ext>
            </a:extLst>
          </p:cNvPr>
          <p:cNvSpPr/>
          <p:nvPr/>
        </p:nvSpPr>
        <p:spPr>
          <a:xfrm>
            <a:off x="2462460" y="4288654"/>
            <a:ext cx="472767" cy="93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406BF623-B672-CF99-54D4-96CC2DF1E3ED}"/>
              </a:ext>
            </a:extLst>
          </p:cNvPr>
          <p:cNvSpPr txBox="1"/>
          <p:nvPr/>
        </p:nvSpPr>
        <p:spPr>
          <a:xfrm>
            <a:off x="803324" y="5180106"/>
            <a:ext cx="1395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Rectangle</a:t>
            </a:r>
            <a:r>
              <a:rPr lang="zh-TW" altLang="en-US" sz="12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TW" sz="12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(w, h)</a:t>
            </a:r>
            <a:endParaRPr lang="zh-TW" altLang="en-US" sz="1200" dirty="0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A907CF89-71C0-8F10-0C7F-16DB6EA1AC99}"/>
              </a:ext>
            </a:extLst>
          </p:cNvPr>
          <p:cNvSpPr txBox="1"/>
          <p:nvPr/>
        </p:nvSpPr>
        <p:spPr>
          <a:xfrm>
            <a:off x="3326718" y="5170293"/>
            <a:ext cx="9357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Sphere (r)</a:t>
            </a:r>
            <a:endParaRPr lang="zh-TW" altLang="en-US" sz="1200" dirty="0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B07B68C0-88A8-4F77-F70E-6EB6CD2239FC}"/>
              </a:ext>
            </a:extLst>
          </p:cNvPr>
          <p:cNvSpPr txBox="1"/>
          <p:nvPr/>
        </p:nvSpPr>
        <p:spPr>
          <a:xfrm>
            <a:off x="1260229" y="4635037"/>
            <a:ext cx="35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w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BDDF8D45-2F52-5448-055E-3FBD6574A8E5}"/>
              </a:ext>
            </a:extLst>
          </p:cNvPr>
          <p:cNvSpPr txBox="1"/>
          <p:nvPr/>
        </p:nvSpPr>
        <p:spPr>
          <a:xfrm>
            <a:off x="1838419" y="4120129"/>
            <a:ext cx="35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h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FA97680D-1970-C8FC-6C3E-ACD49C1EB6A5}"/>
              </a:ext>
            </a:extLst>
          </p:cNvPr>
          <p:cNvSpPr txBox="1"/>
          <p:nvPr/>
        </p:nvSpPr>
        <p:spPr>
          <a:xfrm>
            <a:off x="3596111" y="3910308"/>
            <a:ext cx="35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r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956FC019-460F-8017-0B0E-CC25131252D5}"/>
              </a:ext>
            </a:extLst>
          </p:cNvPr>
          <p:cNvCxnSpPr>
            <a:cxnSpLocks/>
            <a:endCxn id="127" idx="6"/>
          </p:cNvCxnSpPr>
          <p:nvPr/>
        </p:nvCxnSpPr>
        <p:spPr>
          <a:xfrm flipV="1">
            <a:off x="3596111" y="4274232"/>
            <a:ext cx="296398" cy="85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1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EE8A5-D819-26FE-BFA6-0139410A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2C5051-1112-F6CC-156B-701EB316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33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ED7C4-9808-B63B-6524-08C35202FC52}"/>
              </a:ext>
            </a:extLst>
          </p:cNvPr>
          <p:cNvSpPr/>
          <p:nvPr/>
        </p:nvSpPr>
        <p:spPr>
          <a:xfrm>
            <a:off x="-1068" y="-592"/>
            <a:ext cx="1309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複習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F947C886-0CAE-EC76-C912-B9D9EAA33AAB}"/>
              </a:ext>
            </a:extLst>
          </p:cNvPr>
          <p:cNvSpPr txBox="1">
            <a:spLocks/>
          </p:cNvSpPr>
          <p:nvPr/>
        </p:nvSpPr>
        <p:spPr>
          <a:xfrm>
            <a:off x="0" y="484188"/>
            <a:ext cx="9144000" cy="5692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00000"/>
              </a:lnSpc>
              <a:spcBef>
                <a:spcPts val="200"/>
              </a:spcBef>
              <a:buAutoNum type="arabicPeriod"/>
            </a:pP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>
                <a:extLst>
                  <a:ext uri="{FF2B5EF4-FFF2-40B4-BE49-F238E27FC236}">
                    <a16:creationId xmlns:a16="http://schemas.microsoft.com/office/drawing/2014/main" id="{0247EA2E-3E94-531F-04E0-19460B2FA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88" y="2299203"/>
                <a:ext cx="9144000" cy="46716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Backbone: RestNet50</a:t>
                </a:r>
              </a:p>
              <a:p>
                <a:pPr marL="11430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Pyramid: FPN</a:t>
                </a:r>
              </a:p>
              <a:p>
                <a:pPr marL="11430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</a:t>
                </a:r>
              </a:p>
              <a:p>
                <a:pPr marL="404813" lvl="1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arenR" startAt="3"/>
                </a:pPr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zh-TW" sz="11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𝒓𝒆𝒈</m:t>
                        </m:r>
                      </m:sub>
                    </m:sSub>
                  </m:oMath>
                </a14:m>
                <a:endParaRPr lang="en-US" altLang="zh-TW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363" lvl="2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3.1) Enhance hard case</a:t>
                </a:r>
              </a:p>
              <a:p>
                <a:pPr marL="898525" lvl="2" indent="-273050">
                  <a:lnSpc>
                    <a:spcPct val="100000"/>
                  </a:lnSpc>
                  <a:spcBef>
                    <a:spcPts val="0"/>
                  </a:spcBef>
                  <a:buAutoNum type="arabicParenBoth"/>
                </a:pP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CPM-net: Online Hard Example Mining (OHEM) for the negative samples in the classification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zh-TW" sz="1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76325" lvl="3" indent="-182563"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  <a:tabLst>
                    <a:tab pos="1076325" algn="l"/>
                  </a:tabLst>
                </a:pPr>
                <a:r>
                  <a:rPr lang="en-US" altLang="zh-TW" sz="900" dirty="0"/>
                  <a:t>Sort the negative samples' losses in descending order, selecting the top (=100) (hard) examples to update the model, ensuring effective training on challenging negatives.</a:t>
                </a:r>
                <a:endParaRPr lang="en-US" altLang="zh-TW" sz="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363" lvl="2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3.2) Remove / Downweigh confuse case</a:t>
                </a:r>
              </a:p>
              <a:p>
                <a:pPr marL="898525" lvl="2" indent="-273050">
                  <a:lnSpc>
                    <a:spcPct val="100000"/>
                  </a:lnSpc>
                  <a:spcBef>
                    <a:spcPts val="0"/>
                  </a:spcBef>
                  <a:buAutoNum type="arabicParenBoth"/>
                </a:pP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anchor-point object detection: </a:t>
                </a:r>
              </a:p>
              <a:p>
                <a:pPr marL="985838" lvl="3" indent="-16827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000" dirty="0"/>
                  <a:t>Reduce the weight of edge samples based on their </a:t>
                </a:r>
                <a:r>
                  <a:rPr lang="en-US" altLang="zh-TW" sz="1000" dirty="0">
                    <a:solidFill>
                      <a:srgbClr val="FF0000"/>
                    </a:solidFill>
                  </a:rPr>
                  <a:t>distance from instance boundaries</a:t>
                </a:r>
                <a:r>
                  <a:rPr lang="en-US" altLang="zh-TW" sz="1000" dirty="0"/>
                  <a:t> to minimize the impact of low-quality samples during training. </a:t>
                </a:r>
                <a:r>
                  <a:rPr lang="en-US" altLang="zh-TW" sz="1000" dirty="0">
                    <a:solidFill>
                      <a:srgbClr val="FF0000"/>
                    </a:solidFill>
                  </a:rPr>
                  <a:t>(for positive points)</a:t>
                </a:r>
              </a:p>
              <a:p>
                <a:pPr marL="985838" lvl="3" indent="-16827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000" dirty="0"/>
                  <a:t>Pyramid level classification</a:t>
                </a:r>
                <a:r>
                  <a:rPr lang="zh-TW" altLang="en-US" sz="1000" dirty="0"/>
                  <a:t> </a:t>
                </a:r>
                <a:r>
                  <a:rPr lang="en-US" altLang="zh-TW" sz="1000" dirty="0"/>
                  <a:t>to select useful pyramid level</a:t>
                </a:r>
                <a:r>
                  <a:rPr lang="zh-TW" altLang="en-US" sz="1000" dirty="0"/>
                  <a:t>  </a:t>
                </a:r>
                <a:r>
                  <a:rPr lang="en-US" altLang="zh-TW" sz="1000" dirty="0"/>
                  <a:t>using  </a:t>
                </a:r>
                <a:r>
                  <a:rPr lang="en-US" altLang="zh-TW" sz="1000" dirty="0">
                    <a:solidFill>
                      <a:srgbClr val="00B0F0"/>
                    </a:solidFill>
                  </a:rPr>
                  <a:t>feature selective network </a:t>
                </a:r>
                <a:r>
                  <a:rPr lang="en-US" altLang="zh-TW" sz="1000" dirty="0"/>
                  <a:t>during training.</a:t>
                </a:r>
                <a:r>
                  <a:rPr lang="zh-TW" altLang="en-US" sz="1000" dirty="0"/>
                  <a:t> </a:t>
                </a:r>
                <a:endParaRPr lang="en-US" altLang="zh-TW" sz="1000" dirty="0"/>
              </a:p>
              <a:p>
                <a:pPr marL="989013" lvl="3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89013" algn="l"/>
                  </a:tabLst>
                </a:pPr>
                <a:r>
                  <a:rPr lang="en-US" altLang="zh-TW" sz="1000" dirty="0">
                    <a:solidFill>
                      <a:schemeClr val="tx1"/>
                    </a:solidFill>
                  </a:rPr>
                  <a:t>e.g., [0.2, 0.6, 0.1, 0.1] for levels P2 to P5.</a:t>
                </a:r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98525" lvl="2" indent="-27305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AutoNum type="arabicParenBoth"/>
                </a:pP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 Assignment Matters:</a:t>
                </a:r>
              </a:p>
              <a:p>
                <a:pPr marL="989013" lvl="3" indent="-17145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𝒓𝒆𝒈</m:t>
                        </m:r>
                      </m:sub>
                    </m:sSub>
                  </m:oMath>
                </a14:m>
                <a:r>
                  <a:rPr lang="en-US" altLang="zh-TW" sz="1000" dirty="0"/>
                  <a:t> </a:t>
                </a:r>
                <a:r>
                  <a:rPr lang="en-US" altLang="zh-TW" sz="1000" dirty="0">
                    <a:sym typeface="Wingdings" panose="05000000000000000000" pitchFamily="2" charset="2"/>
                  </a:rPr>
                  <a:t> </a:t>
                </a:r>
                <a:r>
                  <a:rPr lang="en-US" altLang="zh-TW" sz="1000" dirty="0" err="1"/>
                  <a:t>GIoU</a:t>
                </a:r>
                <a:r>
                  <a:rPr lang="en-US" altLang="zh-TW" sz="1000" dirty="0"/>
                  <a:t> loss + Gaussian-based reweighting coefficient (gaussian value) </a:t>
                </a:r>
                <a:r>
                  <a:rPr lang="en-US" altLang="zh-TW" sz="1000" dirty="0">
                    <a:solidFill>
                      <a:srgbClr val="FF0000"/>
                    </a:solidFill>
                  </a:rPr>
                  <a:t>for regression target </a:t>
                </a:r>
              </a:p>
              <a:p>
                <a:pPr marL="1074738" lvl="4" indent="-88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000" dirty="0"/>
                  <a:t>&gt; Gaussian center is set at the ground truth bounding box center. Samples near the ground truth bounding box boundaries receive lower Gaussian values.</a:t>
                </a:r>
                <a:endParaRPr lang="en-US" altLang="zh-TW" sz="10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89013" lvl="3" indent="-17145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zh-TW" sz="1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000" dirty="0">
                    <a:sym typeface="Wingdings" panose="05000000000000000000" pitchFamily="2" charset="2"/>
                  </a:rPr>
                  <a:t> F</a:t>
                </a:r>
                <a:r>
                  <a:rPr lang="en-US" altLang="zh-TW" sz="1000" dirty="0"/>
                  <a:t>ocal loss + reweighting coefficient (1-gaussian value) for </a:t>
                </a:r>
                <a:r>
                  <a:rPr lang="en-US" altLang="zh-TW" sz="1000" dirty="0">
                    <a:solidFill>
                      <a:srgbClr val="FF0000"/>
                    </a:solidFill>
                  </a:rPr>
                  <a:t>negative points</a:t>
                </a:r>
              </a:p>
              <a:p>
                <a:pPr marL="1076325" lvl="3" indent="-90488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000" dirty="0"/>
                  <a:t>&gt; Negative samples near the ground truth bounding box, which are often ambiguous due to overlapping with background, are assigned lower weights to reduce </a:t>
                </a:r>
                <a:r>
                  <a:rPr lang="en-US" altLang="zh-TW" sz="1100" dirty="0"/>
                  <a:t>their impact during training..</a:t>
                </a:r>
              </a:p>
            </p:txBody>
          </p:sp>
        </mc:Choice>
        <mc:Fallback>
          <p:sp>
            <p:nvSpPr>
              <p:cNvPr id="2" name="內容版面配置區 1">
                <a:extLst>
                  <a:ext uri="{FF2B5EF4-FFF2-40B4-BE49-F238E27FC236}">
                    <a16:creationId xmlns:a16="http://schemas.microsoft.com/office/drawing/2014/main" id="{0247EA2E-3E94-531F-04E0-19460B2FA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8" y="2299203"/>
                <a:ext cx="9144000" cy="46716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中括弧 23">
            <a:extLst>
              <a:ext uri="{FF2B5EF4-FFF2-40B4-BE49-F238E27FC236}">
                <a16:creationId xmlns:a16="http://schemas.microsoft.com/office/drawing/2014/main" id="{590E07E6-0ABF-23E8-A663-66486648DEDC}"/>
              </a:ext>
            </a:extLst>
          </p:cNvPr>
          <p:cNvSpPr/>
          <p:nvPr/>
        </p:nvSpPr>
        <p:spPr>
          <a:xfrm>
            <a:off x="540920" y="3827210"/>
            <a:ext cx="367259" cy="822129"/>
          </a:xfrm>
          <a:prstGeom prst="leftBracket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3DFC8DC5-64C4-B041-19D1-7C473F16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3" y="5452191"/>
            <a:ext cx="1385657" cy="1331317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CDEFCE4B-AFD1-5D74-C330-5A1465C4CC9E}"/>
              </a:ext>
            </a:extLst>
          </p:cNvPr>
          <p:cNvSpPr txBox="1"/>
          <p:nvPr/>
        </p:nvSpPr>
        <p:spPr>
          <a:xfrm>
            <a:off x="2201936" y="5452191"/>
            <a:ext cx="44345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Alan:</a:t>
            </a:r>
          </a:p>
          <a:p>
            <a:r>
              <a:rPr lang="en-US" altLang="zh-TW" sz="900" dirty="0"/>
              <a:t>-  Green color </a:t>
            </a:r>
            <a:r>
              <a:rPr lang="en-US" altLang="zh-TW" sz="900" dirty="0" err="1"/>
              <a:t>bbox</a:t>
            </a:r>
            <a:r>
              <a:rPr lang="en-US" altLang="zh-TW" sz="900" dirty="0"/>
              <a:t>: ground-true </a:t>
            </a:r>
            <a:r>
              <a:rPr lang="en-US" altLang="zh-TW" sz="900" dirty="0" err="1"/>
              <a:t>bbox</a:t>
            </a:r>
            <a:r>
              <a:rPr lang="zh-TW" altLang="en-US" sz="900" dirty="0"/>
              <a:t> </a:t>
            </a:r>
            <a:r>
              <a:rPr lang="en-US" altLang="zh-TW" sz="900" dirty="0"/>
              <a:t>B</a:t>
            </a:r>
          </a:p>
          <a:p>
            <a:pPr marL="176213" indent="-176213">
              <a:buFontTx/>
              <a:buChar char="-"/>
            </a:pPr>
            <a:r>
              <a:rPr lang="en-US" altLang="zh-TW" sz="900" dirty="0">
                <a:solidFill>
                  <a:srgbClr val="FFC000"/>
                </a:solidFill>
              </a:rPr>
              <a:t>Orange grid point </a:t>
            </a:r>
            <a:r>
              <a:rPr lang="en-US" altLang="zh-TW" sz="900" dirty="0"/>
              <a:t>near instance </a:t>
            </a:r>
            <a:r>
              <a:rPr lang="en-US" altLang="zh-TW" sz="900" dirty="0">
                <a:solidFill>
                  <a:srgbClr val="00B0F0"/>
                </a:solidFill>
              </a:rPr>
              <a:t>boundaries</a:t>
            </a:r>
            <a:r>
              <a:rPr lang="en-US" altLang="zh-TW" sz="900" dirty="0"/>
              <a:t> have poorly aligned features (include a lot of background information).</a:t>
            </a:r>
          </a:p>
          <a:p>
            <a:pPr marL="176213" indent="-176213">
              <a:buFontTx/>
              <a:buChar char="-"/>
            </a:pPr>
            <a:r>
              <a:rPr lang="en-US" altLang="zh-TW" sz="900" dirty="0">
                <a:solidFill>
                  <a:srgbClr val="FF0000"/>
                </a:solidFill>
              </a:rPr>
              <a:t>Red grid point </a:t>
            </a:r>
            <a:r>
              <a:rPr lang="en-US" altLang="zh-TW" sz="900" dirty="0"/>
              <a:t>near the instance </a:t>
            </a:r>
            <a:r>
              <a:rPr lang="en-US" altLang="zh-TW" sz="900" dirty="0">
                <a:solidFill>
                  <a:srgbClr val="00B0F0"/>
                </a:solidFill>
              </a:rPr>
              <a:t>center</a:t>
            </a:r>
            <a:r>
              <a:rPr lang="en-US" altLang="zh-TW" sz="900" dirty="0"/>
              <a:t> have well-aligned features.</a:t>
            </a:r>
          </a:p>
          <a:p>
            <a:pPr marL="342900" indent="-342900">
              <a:buAutoNum type="arabicParenR"/>
            </a:pPr>
            <a:r>
              <a:rPr lang="en-US" altLang="zh-TW" sz="900" dirty="0"/>
              <a:t>Error: if treating orange grid point as </a:t>
            </a:r>
            <a:r>
              <a:rPr lang="en-US" altLang="zh-TW" sz="900" dirty="0">
                <a:solidFill>
                  <a:srgbClr val="FF0000"/>
                </a:solidFill>
              </a:rPr>
              <a:t>equal to </a:t>
            </a:r>
            <a:r>
              <a:rPr lang="en-US" altLang="zh-TW" sz="900" dirty="0"/>
              <a:t>red grid point can mislead the model.</a:t>
            </a:r>
          </a:p>
          <a:p>
            <a:pPr marL="342900" indent="-342900">
              <a:buAutoNum type="arabicParenR"/>
            </a:pPr>
            <a:r>
              <a:rPr lang="en-US" altLang="zh-TW" sz="900" dirty="0"/>
              <a:t>Improved: Assign different </a:t>
            </a:r>
            <a:r>
              <a:rPr lang="en-US" altLang="zh-TW" sz="900" dirty="0">
                <a:solidFill>
                  <a:srgbClr val="FF0000"/>
                </a:solidFill>
              </a:rPr>
              <a:t>weights for loss</a:t>
            </a:r>
            <a:r>
              <a:rPr lang="en-US" altLang="zh-TW" sz="900" dirty="0"/>
              <a:t>:</a:t>
            </a:r>
          </a:p>
          <a:p>
            <a:pPr marL="800100" lvl="1" indent="-342900">
              <a:buAutoNum type="arabicParenBoth"/>
            </a:pPr>
            <a:r>
              <a:rPr lang="en-US" altLang="zh-TW" sz="900" dirty="0"/>
              <a:t>Red grid point should receive </a:t>
            </a:r>
            <a:r>
              <a:rPr lang="en-US" altLang="zh-TW" sz="900" dirty="0">
                <a:solidFill>
                  <a:srgbClr val="FF0000"/>
                </a:solidFill>
              </a:rPr>
              <a:t>higher</a:t>
            </a:r>
            <a:r>
              <a:rPr lang="en-US" altLang="zh-TW" sz="900" dirty="0"/>
              <a:t> attention.</a:t>
            </a:r>
          </a:p>
          <a:p>
            <a:pPr marL="800100" lvl="1" indent="-342900">
              <a:buAutoNum type="arabicParenBoth"/>
            </a:pPr>
            <a:r>
              <a:rPr lang="en-US" altLang="zh-TW" sz="900" dirty="0"/>
              <a:t>Original  grid point should receive </a:t>
            </a:r>
            <a:r>
              <a:rPr lang="en-US" altLang="zh-TW" sz="900" dirty="0">
                <a:solidFill>
                  <a:srgbClr val="FF0000"/>
                </a:solidFill>
              </a:rPr>
              <a:t>lower</a:t>
            </a:r>
            <a:r>
              <a:rPr lang="en-US" altLang="zh-TW" sz="900" dirty="0"/>
              <a:t> attention.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C1215A5-5E9A-871C-1E43-0AB14B5962C1}"/>
              </a:ext>
            </a:extLst>
          </p:cNvPr>
          <p:cNvSpPr/>
          <p:nvPr/>
        </p:nvSpPr>
        <p:spPr>
          <a:xfrm>
            <a:off x="554144" y="5416945"/>
            <a:ext cx="6016069" cy="1405630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左中括弧 49">
            <a:extLst>
              <a:ext uri="{FF2B5EF4-FFF2-40B4-BE49-F238E27FC236}">
                <a16:creationId xmlns:a16="http://schemas.microsoft.com/office/drawing/2014/main" id="{216CCD34-B3B1-0F4F-46AE-105DE7A6324B}"/>
              </a:ext>
            </a:extLst>
          </p:cNvPr>
          <p:cNvSpPr/>
          <p:nvPr/>
        </p:nvSpPr>
        <p:spPr>
          <a:xfrm>
            <a:off x="269823" y="4185225"/>
            <a:ext cx="284321" cy="208497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6D03FD39-129C-76A1-665A-831DE790E101}"/>
              </a:ext>
            </a:extLst>
          </p:cNvPr>
          <p:cNvSpPr txBox="1"/>
          <p:nvPr/>
        </p:nvSpPr>
        <p:spPr>
          <a:xfrm>
            <a:off x="-455651" y="3544533"/>
            <a:ext cx="110071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700" dirty="0"/>
              <a:t>Alan: </a:t>
            </a:r>
            <a:r>
              <a:rPr lang="zh-TW" altLang="en-US" sz="700" dirty="0"/>
              <a:t>兩篇論文認為靠近 </a:t>
            </a:r>
            <a:r>
              <a:rPr lang="en-US" altLang="zh-TW" sz="700" dirty="0" err="1"/>
              <a:t>bbox</a:t>
            </a:r>
            <a:r>
              <a:rPr lang="en-US" altLang="zh-TW" sz="700" dirty="0"/>
              <a:t> </a:t>
            </a:r>
            <a:r>
              <a:rPr lang="zh-TW" altLang="en-US" sz="700" dirty="0"/>
              <a:t>中心的樣本特徵較好，邊界附近樣本因背景較多而特徵較差，因此分別提出不同方法以減少低品質樣本對訓練的干擾。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5980098-F890-5691-8C3D-9495CF4B8C80}"/>
              </a:ext>
            </a:extLst>
          </p:cNvPr>
          <p:cNvGrpSpPr/>
          <p:nvPr/>
        </p:nvGrpSpPr>
        <p:grpSpPr>
          <a:xfrm>
            <a:off x="-1068" y="290935"/>
            <a:ext cx="9028524" cy="2102774"/>
            <a:chOff x="-1068" y="290935"/>
            <a:chExt cx="9028524" cy="210277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DEC0889-23D0-AFCC-A496-9E9A31A8FAFD}"/>
                </a:ext>
              </a:extLst>
            </p:cNvPr>
            <p:cNvGrpSpPr/>
            <p:nvPr/>
          </p:nvGrpSpPr>
          <p:grpSpPr>
            <a:xfrm>
              <a:off x="-1068" y="318715"/>
              <a:ext cx="9028524" cy="2074994"/>
              <a:chOff x="-45391" y="256763"/>
              <a:chExt cx="9028524" cy="3238837"/>
            </a:xfrm>
          </p:grpSpPr>
          <p:pic>
            <p:nvPicPr>
              <p:cNvPr id="11" name="圖片 10" descr="一張含有 文字, 圖表, 方案, 螢幕擷取畫面 的圖片&#10;&#10;自動產生的描述">
                <a:extLst>
                  <a:ext uri="{FF2B5EF4-FFF2-40B4-BE49-F238E27FC236}">
                    <a16:creationId xmlns:a16="http://schemas.microsoft.com/office/drawing/2014/main" id="{E518ADAE-7562-0B9B-245B-4C91BFFAD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1" y="305493"/>
                <a:ext cx="8542866" cy="3042813"/>
              </a:xfrm>
              <a:prstGeom prst="rect">
                <a:avLst/>
              </a:prstGeom>
            </p:spPr>
          </p:pic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3C9171F9-D9A6-A1BC-89C5-B49AB1C86CD4}"/>
                  </a:ext>
                </a:extLst>
              </p:cNvPr>
              <p:cNvGrpSpPr/>
              <p:nvPr/>
            </p:nvGrpSpPr>
            <p:grpSpPr>
              <a:xfrm>
                <a:off x="5257799" y="256763"/>
                <a:ext cx="3725334" cy="2747283"/>
                <a:chOff x="2201333" y="3687383"/>
                <a:chExt cx="3558329" cy="2980857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E6B2C2AB-1EDA-70B8-0407-90C4B329D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52014" b="19447"/>
                <a:stretch/>
              </p:blipFill>
              <p:spPr>
                <a:xfrm>
                  <a:off x="2201333" y="3687383"/>
                  <a:ext cx="3558329" cy="2980857"/>
                </a:xfrm>
                <a:prstGeom prst="rect">
                  <a:avLst/>
                </a:prstGeom>
              </p:spPr>
            </p:pic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A55B6CF3-11AF-CEC4-BB3D-98BFBF1FCB9A}"/>
                    </a:ext>
                  </a:extLst>
                </p:cNvPr>
                <p:cNvSpPr txBox="1"/>
                <p:nvPr/>
              </p:nvSpPr>
              <p:spPr>
                <a:xfrm>
                  <a:off x="2382386" y="4845123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5ECADDE1-02AF-928B-980E-10D41E438ABD}"/>
                    </a:ext>
                  </a:extLst>
                </p:cNvPr>
                <p:cNvSpPr txBox="1"/>
                <p:nvPr/>
              </p:nvSpPr>
              <p:spPr>
                <a:xfrm>
                  <a:off x="2662766" y="4423160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85" name="文字方塊 84">
                  <a:extLst>
                    <a:ext uri="{FF2B5EF4-FFF2-40B4-BE49-F238E27FC236}">
                      <a16:creationId xmlns:a16="http://schemas.microsoft.com/office/drawing/2014/main" id="{1F6F6549-CA2C-5ADD-A04D-A26C7FD465F3}"/>
                    </a:ext>
                  </a:extLst>
                </p:cNvPr>
                <p:cNvSpPr txBox="1"/>
                <p:nvPr/>
              </p:nvSpPr>
              <p:spPr>
                <a:xfrm>
                  <a:off x="3015828" y="4681455"/>
                  <a:ext cx="852744" cy="367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Conv 1x1x1 </a:t>
                  </a:r>
                  <a:r>
                    <a:rPr lang="en-US" altLang="zh-TW" sz="8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800" dirty="0"/>
                    <a:t>12x12x12x1c</a:t>
                  </a:r>
                  <a:endParaRPr lang="zh-TW" altLang="en-US" sz="800" dirty="0"/>
                </a:p>
              </p:txBody>
            </p:sp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AB6FC6B8-0A9E-E94E-EB50-4AF9E8B02002}"/>
                    </a:ext>
                  </a:extLst>
                </p:cNvPr>
                <p:cNvSpPr txBox="1"/>
                <p:nvPr/>
              </p:nvSpPr>
              <p:spPr>
                <a:xfrm>
                  <a:off x="2652182" y="5398519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8D6EB372-72E5-DD9F-D72E-43029640ECB5}"/>
                    </a:ext>
                  </a:extLst>
                </p:cNvPr>
                <p:cNvSpPr txBox="1"/>
                <p:nvPr/>
              </p:nvSpPr>
              <p:spPr>
                <a:xfrm>
                  <a:off x="2934139" y="5823993"/>
                  <a:ext cx="1651375" cy="509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700" dirty="0"/>
                    <a:t>Conv 1x1x1</a:t>
                  </a:r>
                </a:p>
                <a:p>
                  <a:r>
                    <a:rPr lang="en-US" altLang="zh-TW" sz="7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700" dirty="0"/>
                    <a:t>12x12x12x</a:t>
                  </a:r>
                  <a:r>
                    <a:rPr lang="en-US" altLang="zh-TW" sz="700" dirty="0">
                      <a:solidFill>
                        <a:srgbClr val="FF0000"/>
                      </a:solidFill>
                    </a:rPr>
                    <a:t>102c</a:t>
                  </a:r>
                  <a:r>
                    <a:rPr lang="en-US" altLang="zh-TW" sz="700" dirty="0"/>
                    <a:t> </a:t>
                  </a:r>
                </a:p>
                <a:p>
                  <a:r>
                    <a:rPr lang="en-US" altLang="zh-TW" sz="700" dirty="0"/>
                    <a:t>(6 directions x 17 bins =102</a:t>
                  </a:r>
                  <a:r>
                    <a:rPr lang="en-US" altLang="zh-TW" sz="1050" dirty="0"/>
                    <a:t>)</a:t>
                  </a:r>
                  <a:endParaRPr lang="zh-TW" altLang="en-US" sz="1050" dirty="0"/>
                </a:p>
              </p:txBody>
            </p:sp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2D520CCF-CF8D-6738-79F0-F7BE702312D4}"/>
                    </a:ext>
                  </a:extLst>
                </p:cNvPr>
                <p:cNvSpPr txBox="1"/>
                <p:nvPr/>
              </p:nvSpPr>
              <p:spPr>
                <a:xfrm>
                  <a:off x="2337245" y="6036840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</p:grp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6D7769-7F5E-0497-780F-A1F2DA917726}"/>
                  </a:ext>
                </a:extLst>
              </p:cNvPr>
              <p:cNvSpPr/>
              <p:nvPr/>
            </p:nvSpPr>
            <p:spPr>
              <a:xfrm>
                <a:off x="7038498" y="1700631"/>
                <a:ext cx="1258358" cy="92023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EB9FF7D-8F84-49D2-32F5-E47677517241}"/>
                  </a:ext>
                </a:extLst>
              </p:cNvPr>
              <p:cNvSpPr txBox="1"/>
              <p:nvPr/>
            </p:nvSpPr>
            <p:spPr>
              <a:xfrm>
                <a:off x="4962798" y="807284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1) </a:t>
                </a:r>
                <a:r>
                  <a:rPr lang="en-US" altLang="zh-TW" sz="1100" dirty="0" err="1">
                    <a:solidFill>
                      <a:srgbClr val="FF0000"/>
                    </a:solidFill>
                  </a:rPr>
                  <a:t>cls</a:t>
                </a:r>
                <a:r>
                  <a:rPr lang="en-US" altLang="zh-TW" sz="1100" dirty="0">
                    <a:solidFill>
                      <a:srgbClr val="FF0000"/>
                    </a:solidFill>
                  </a:rPr>
                  <a:t>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755DA36-8AC0-97F7-A4FF-925D129D2763}"/>
                  </a:ext>
                </a:extLst>
              </p:cNvPr>
              <p:cNvSpPr txBox="1"/>
              <p:nvPr/>
            </p:nvSpPr>
            <p:spPr>
              <a:xfrm>
                <a:off x="4951907" y="2100805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2) loc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ADCBE27-1878-D7AA-59C7-E0FE5BEAF553}"/>
                  </a:ext>
                </a:extLst>
              </p:cNvPr>
              <p:cNvSpPr txBox="1"/>
              <p:nvPr/>
            </p:nvSpPr>
            <p:spPr>
              <a:xfrm>
                <a:off x="4868433" y="3159316"/>
                <a:ext cx="3614523" cy="3362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/>
                  <a:t>Head</a:t>
                </a:r>
                <a:endParaRPr lang="zh-TW" altLang="en-US" sz="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90146607-88F8-72DD-3B6A-A926C0155253}"/>
                      </a:ext>
                    </a:extLst>
                  </p:cNvPr>
                  <p:cNvSpPr txBox="1"/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100" dirty="0">
                        <a:solidFill>
                          <a:srgbClr val="00B0F0"/>
                        </a:solidFill>
                      </a:rPr>
                      <a:t>height x width x depth /</a:t>
                    </a:r>
                    <a14:m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𝑠𝑡𝑟𝑖𝑑</m:t>
                        </m:r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endParaRPr lang="zh-TW" altLang="en-US" sz="11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945B8404-B2B5-C8D5-E927-A11C6DEC7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857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A572F34-3C00-B940-8110-60E76A2D8F5F}"/>
                  </a:ext>
                </a:extLst>
              </p:cNvPr>
              <p:cNvSpPr/>
              <p:nvPr/>
            </p:nvSpPr>
            <p:spPr>
              <a:xfrm>
                <a:off x="2385454" y="396056"/>
                <a:ext cx="1540483" cy="2716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平行四邊形 18">
                <a:extLst>
                  <a:ext uri="{FF2B5EF4-FFF2-40B4-BE49-F238E27FC236}">
                    <a16:creationId xmlns:a16="http://schemas.microsoft.com/office/drawing/2014/main" id="{496E8652-62E5-3DB3-53A1-FB7EC6D25A6B}"/>
                  </a:ext>
                </a:extLst>
              </p:cNvPr>
              <p:cNvSpPr/>
              <p:nvPr/>
            </p:nvSpPr>
            <p:spPr>
              <a:xfrm>
                <a:off x="2411847" y="2140577"/>
                <a:ext cx="1506175" cy="39956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平行四邊形 19">
                <a:extLst>
                  <a:ext uri="{FF2B5EF4-FFF2-40B4-BE49-F238E27FC236}">
                    <a16:creationId xmlns:a16="http://schemas.microsoft.com/office/drawing/2014/main" id="{5BA5E13A-5F01-3EDD-2B68-2E2362D05E8E}"/>
                  </a:ext>
                </a:extLst>
              </p:cNvPr>
              <p:cNvSpPr/>
              <p:nvPr/>
            </p:nvSpPr>
            <p:spPr>
              <a:xfrm>
                <a:off x="2568158" y="1618512"/>
                <a:ext cx="1232433" cy="43061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平行四邊形 20">
                <a:extLst>
                  <a:ext uri="{FF2B5EF4-FFF2-40B4-BE49-F238E27FC236}">
                    <a16:creationId xmlns:a16="http://schemas.microsoft.com/office/drawing/2014/main" id="{CCC485BA-B980-EC84-E378-DBAB2083E67B}"/>
                  </a:ext>
                </a:extLst>
              </p:cNvPr>
              <p:cNvSpPr/>
              <p:nvPr/>
            </p:nvSpPr>
            <p:spPr>
              <a:xfrm>
                <a:off x="2695479" y="1172944"/>
                <a:ext cx="977789" cy="360725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E3D8628C-8D32-9C49-F74D-96095BF46F8E}"/>
                  </a:ext>
                </a:extLst>
              </p:cNvPr>
              <p:cNvCxnSpPr>
                <a:cxnSpLocks/>
                <a:endCxn id="21" idx="5"/>
              </p:cNvCxnSpPr>
              <p:nvPr/>
            </p:nvCxnSpPr>
            <p:spPr>
              <a:xfrm flipV="1">
                <a:off x="2078831" y="1353307"/>
                <a:ext cx="735498" cy="101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F0BA6A82-D5F7-E055-BF75-CA208C907F1D}"/>
                  </a:ext>
                </a:extLst>
              </p:cNvPr>
              <p:cNvCxnSpPr>
                <a:cxnSpLocks/>
                <a:endCxn id="20" idx="5"/>
              </p:cNvCxnSpPr>
              <p:nvPr/>
            </p:nvCxnSpPr>
            <p:spPr>
              <a:xfrm>
                <a:off x="2152977" y="1833818"/>
                <a:ext cx="55705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A3C0D13A-4AAE-C88D-1A96-462C893B87B5}"/>
                  </a:ext>
                </a:extLst>
              </p:cNvPr>
              <p:cNvCxnSpPr>
                <a:cxnSpLocks/>
                <a:endCxn id="19" idx="5"/>
              </p:cNvCxnSpPr>
              <p:nvPr/>
            </p:nvCxnSpPr>
            <p:spPr>
              <a:xfrm>
                <a:off x="2156143" y="2339992"/>
                <a:ext cx="387350" cy="36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8732F44C-53CB-9428-D146-389062ED58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85" y="1348969"/>
                <a:ext cx="564349" cy="11175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43284C21-45F7-1277-4FC7-A8A71F44C862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V="1">
                <a:off x="3658715" y="1819982"/>
                <a:ext cx="417298" cy="138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90865C2D-5301-F1DF-AAEB-F0C36EF64A39}"/>
                  </a:ext>
                </a:extLst>
              </p:cNvPr>
              <p:cNvCxnSpPr>
                <a:cxnSpLocks/>
                <a:stCxn id="19" idx="2"/>
              </p:cNvCxnSpPr>
              <p:nvPr/>
            </p:nvCxnSpPr>
            <p:spPr>
              <a:xfrm flipV="1">
                <a:off x="3786376" y="2339992"/>
                <a:ext cx="289637" cy="36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6C42239-E035-5CE5-F950-365124B0B3E1}"/>
                  </a:ext>
                </a:extLst>
              </p:cNvPr>
              <p:cNvSpPr/>
              <p:nvPr/>
            </p:nvSpPr>
            <p:spPr>
              <a:xfrm>
                <a:off x="3881980" y="333403"/>
                <a:ext cx="914400" cy="2991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6B5BA4A1-C063-FFE8-DC41-717D1011B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117" y="402263"/>
                <a:ext cx="29347" cy="290325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平行四邊形 30">
                <a:extLst>
                  <a:ext uri="{FF2B5EF4-FFF2-40B4-BE49-F238E27FC236}">
                    <a16:creationId xmlns:a16="http://schemas.microsoft.com/office/drawing/2014/main" id="{6FF40D44-6C59-6F32-DE85-C123D407D86C}"/>
                  </a:ext>
                </a:extLst>
              </p:cNvPr>
              <p:cNvSpPr/>
              <p:nvPr/>
            </p:nvSpPr>
            <p:spPr>
              <a:xfrm>
                <a:off x="1332209" y="830339"/>
                <a:ext cx="821156" cy="274201"/>
              </a:xfrm>
              <a:prstGeom prst="parallelogram">
                <a:avLst>
                  <a:gd name="adj" fmla="val 71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93F998E-1410-A192-510B-E309B91D7E7B}"/>
                  </a:ext>
                </a:extLst>
              </p:cNvPr>
              <p:cNvSpPr/>
              <p:nvPr/>
            </p:nvSpPr>
            <p:spPr>
              <a:xfrm>
                <a:off x="1412579" y="1200683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3B08C70-7648-E8FE-2E7A-17740E0DA03F}"/>
                  </a:ext>
                </a:extLst>
              </p:cNvPr>
              <p:cNvSpPr/>
              <p:nvPr/>
            </p:nvSpPr>
            <p:spPr>
              <a:xfrm>
                <a:off x="1332209" y="1663729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C4746B5-388E-32A3-570C-AD032DBF4168}"/>
                  </a:ext>
                </a:extLst>
              </p:cNvPr>
              <p:cNvSpPr/>
              <p:nvPr/>
            </p:nvSpPr>
            <p:spPr>
              <a:xfrm>
                <a:off x="1214938" y="2160937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4FEA825-05BE-DD68-43B1-D63C4E5B469B}"/>
                  </a:ext>
                </a:extLst>
              </p:cNvPr>
              <p:cNvSpPr/>
              <p:nvPr/>
            </p:nvSpPr>
            <p:spPr>
              <a:xfrm>
                <a:off x="1515633" y="839608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A90C29D3-D06F-49A8-12D5-B09FDE944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49917" y="1047388"/>
                <a:ext cx="13618" cy="220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E1727EB-90B3-0388-6DF5-C5D88AED863E}"/>
                  </a:ext>
                </a:extLst>
              </p:cNvPr>
              <p:cNvSpPr/>
              <p:nvPr/>
            </p:nvSpPr>
            <p:spPr>
              <a:xfrm>
                <a:off x="2900957" y="1189133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D216052-1CE4-1661-E06B-5B8684576489}"/>
                  </a:ext>
                </a:extLst>
              </p:cNvPr>
              <p:cNvSpPr/>
              <p:nvPr/>
            </p:nvSpPr>
            <p:spPr>
              <a:xfrm>
                <a:off x="2828933" y="1656811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25E42B8-A0FA-3D10-736D-F55C7DE51961}"/>
                  </a:ext>
                </a:extLst>
              </p:cNvPr>
              <p:cNvSpPr/>
              <p:nvPr/>
            </p:nvSpPr>
            <p:spPr>
              <a:xfrm>
                <a:off x="2660480" y="2171846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平行四邊形 39">
                <a:extLst>
                  <a:ext uri="{FF2B5EF4-FFF2-40B4-BE49-F238E27FC236}">
                    <a16:creationId xmlns:a16="http://schemas.microsoft.com/office/drawing/2014/main" id="{5D51763B-F953-FC03-0EE6-A74081C25794}"/>
                  </a:ext>
                </a:extLst>
              </p:cNvPr>
              <p:cNvSpPr/>
              <p:nvPr/>
            </p:nvSpPr>
            <p:spPr>
              <a:xfrm>
                <a:off x="2845321" y="806363"/>
                <a:ext cx="720474" cy="299088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DA69119A-B272-AA66-80F9-0F808A75B55D}"/>
                  </a:ext>
                </a:extLst>
              </p:cNvPr>
              <p:cNvCxnSpPr>
                <a:cxnSpLocks/>
                <a:stCxn id="31" idx="2"/>
                <a:endCxn id="40" idx="5"/>
              </p:cNvCxnSpPr>
              <p:nvPr/>
            </p:nvCxnSpPr>
            <p:spPr>
              <a:xfrm flipV="1">
                <a:off x="2054797" y="955907"/>
                <a:ext cx="889066" cy="115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4BE97FA-F7C8-F6A3-8F46-85BCCC85F8FA}"/>
                  </a:ext>
                </a:extLst>
              </p:cNvPr>
              <p:cNvSpPr/>
              <p:nvPr/>
            </p:nvSpPr>
            <p:spPr>
              <a:xfrm>
                <a:off x="3016260" y="811919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C461CA6A-A141-DAE0-A332-1E11B25BC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022" y="1011873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EA81797F-1848-37C0-DBE7-1598FDB67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4543" y="1500035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9A4861A2-00CA-D9BD-400F-C68A02D347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4064" y="1988197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2FADC2A-7448-5351-1B5D-7019EFC0BC58}"/>
                  </a:ext>
                </a:extLst>
              </p:cNvPr>
              <p:cNvSpPr/>
              <p:nvPr/>
            </p:nvSpPr>
            <p:spPr>
              <a:xfrm>
                <a:off x="-7046" y="2259083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48x48x48 /2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3846607-361E-BADB-E713-D41F94F27818}"/>
                  </a:ext>
                </a:extLst>
              </p:cNvPr>
              <p:cNvSpPr/>
              <p:nvPr/>
            </p:nvSpPr>
            <p:spPr>
              <a:xfrm>
                <a:off x="-4671" y="1754252"/>
                <a:ext cx="881751" cy="135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24x24x24 /4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DA2325B-581F-B720-8A9C-39ACD9613532}"/>
                  </a:ext>
                </a:extLst>
              </p:cNvPr>
              <p:cNvSpPr/>
              <p:nvPr/>
            </p:nvSpPr>
            <p:spPr>
              <a:xfrm>
                <a:off x="-2294" y="1249419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12x12x12 /8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415F5DE-97EC-4D7F-27FA-7557DEAC1D25}"/>
                  </a:ext>
                </a:extLst>
              </p:cNvPr>
              <p:cNvSpPr/>
              <p:nvPr/>
            </p:nvSpPr>
            <p:spPr>
              <a:xfrm>
                <a:off x="13791" y="838802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6x6x6 /16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FB88011-220F-AD97-7E84-0DE65E7DCDBD}"/>
                  </a:ext>
                </a:extLst>
              </p:cNvPr>
              <p:cNvSpPr/>
              <p:nvPr/>
            </p:nvSpPr>
            <p:spPr>
              <a:xfrm>
                <a:off x="2475" y="2668660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96x96x96 /1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61609BF-7640-E5F2-1467-6229AAAE67D9}"/>
                  </a:ext>
                </a:extLst>
              </p:cNvPr>
              <p:cNvSpPr/>
              <p:nvPr/>
            </p:nvSpPr>
            <p:spPr>
              <a:xfrm>
                <a:off x="166191" y="419696"/>
                <a:ext cx="663351" cy="133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BD1C323-13E6-0886-90BD-0473CE19152B}"/>
                  </a:ext>
                </a:extLst>
              </p:cNvPr>
              <p:cNvSpPr txBox="1"/>
              <p:nvPr/>
            </p:nvSpPr>
            <p:spPr>
              <a:xfrm>
                <a:off x="7728318" y="1369052"/>
                <a:ext cx="9807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X6 direction</a:t>
                </a:r>
                <a:endParaRPr lang="zh-TW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34015BFD-5418-FC83-A156-CCF3A8F1C89C}"/>
                  </a:ext>
                </a:extLst>
              </p:cNvPr>
              <p:cNvSpPr txBox="1"/>
              <p:nvPr/>
            </p:nvSpPr>
            <p:spPr>
              <a:xfrm>
                <a:off x="7003287" y="2337981"/>
                <a:ext cx="1655391" cy="36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>
                    <a:solidFill>
                      <a:srgbClr val="0070C0"/>
                    </a:solidFill>
                  </a:rPr>
                  <a:t>17</a:t>
                </a:r>
                <a:r>
                  <a:rPr lang="zh-TW" altLang="en-US" sz="900" dirty="0">
                    <a:solidFill>
                      <a:srgbClr val="0070C0"/>
                    </a:solidFill>
                  </a:rPr>
                  <a:t>個</a:t>
                </a:r>
                <a:r>
                  <a:rPr lang="en-US" altLang="zh-TW" sz="900" dirty="0">
                    <a:solidFill>
                      <a:srgbClr val="0070C0"/>
                    </a:solidFill>
                  </a:rPr>
                  <a:t>bin (0-16)/direction</a:t>
                </a:r>
                <a:endParaRPr lang="zh-TW" altLang="en-US" sz="9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1F966CC-C1A0-8F9E-1BB0-5412E8443A3B}"/>
                  </a:ext>
                </a:extLst>
              </p:cNvPr>
              <p:cNvSpPr/>
              <p:nvPr/>
            </p:nvSpPr>
            <p:spPr>
              <a:xfrm>
                <a:off x="7743519" y="1956569"/>
                <a:ext cx="432789" cy="180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乘號 76">
                <a:extLst>
                  <a:ext uri="{FF2B5EF4-FFF2-40B4-BE49-F238E27FC236}">
                    <a16:creationId xmlns:a16="http://schemas.microsoft.com/office/drawing/2014/main" id="{792731B0-82B7-EC07-E906-30CE3E7F0329}"/>
                  </a:ext>
                </a:extLst>
              </p:cNvPr>
              <p:cNvSpPr/>
              <p:nvPr/>
            </p:nvSpPr>
            <p:spPr>
              <a:xfrm>
                <a:off x="4076000" y="602167"/>
                <a:ext cx="696137" cy="651212"/>
              </a:xfrm>
              <a:prstGeom prst="mathMultiply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7992079C-712A-6612-1878-DDD5F0CF2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269" y="939289"/>
                <a:ext cx="690979" cy="642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7C6BECA-C9C7-32C0-94C8-1F365FBEB863}"/>
                    </a:ext>
                  </a:extLst>
                </p:cNvPr>
                <p:cNvSpPr txBox="1"/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65CB4415-397F-807D-F42E-315BBC609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blipFill>
                  <a:blip r:embed="rId9"/>
                  <a:stretch>
                    <a:fillRect r="-15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F0CC9CF0-FF64-5C89-4ECF-3EA4EA5648F9}"/>
                    </a:ext>
                  </a:extLst>
                </p:cNvPr>
                <p:cNvSpPr txBox="1"/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6D938FC1-E103-218C-4CCE-2F56D06CB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blipFill>
                  <a:blip r:embed="rId10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046091FB-D8D2-C95A-104A-CC8E7E56AB76}"/>
                    </a:ext>
                  </a:extLst>
                </p:cNvPr>
                <p:cNvSpPr txBox="1"/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259AD62-FB54-E937-5755-ABCB923FE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DDCB448-3664-18BD-6A5C-9B5FABDBBABA}"/>
                  </a:ext>
                </a:extLst>
              </p:cNvPr>
              <p:cNvSpPr txBox="1"/>
              <p:nvPr/>
            </p:nvSpPr>
            <p:spPr>
              <a:xfrm>
                <a:off x="5875082" y="2409494"/>
                <a:ext cx="1912780" cy="38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7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7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7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7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7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𝑙𝑖𝑗</m:t>
                              </m:r>
                            </m:sub>
                          </m:sSub>
                          <m:r>
                            <a:rPr lang="en-US" altLang="zh-TW" sz="7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TW" sz="7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TW" sz="7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7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7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7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TW" sz="7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  <m:d>
                                    <m:dPr>
                                      <m:ctrlPr>
                                        <a:rPr lang="en-US" altLang="zh-TW" sz="7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7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 sz="7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  <m:d>
                                    <m:dPr>
                                      <m:ctrlPr>
                                        <a:rPr lang="en-US" altLang="zh-TW" sz="7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7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TW" sz="7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  <m:d>
                                    <m:dPr>
                                      <m:ctrlPr>
                                        <a:rPr lang="en-US" altLang="zh-TW" sz="7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7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 sz="7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  <m:d>
                                    <m:dPr>
                                      <m:ctrlPr>
                                        <a:rPr lang="en-US" altLang="zh-TW" sz="7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7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7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sz="700" i="1" dirty="0">
                              <a:latin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</m:oMath>
                  </m:oMathPara>
                </a14:m>
                <a:endParaRPr lang="zh-TW" altLang="en-US" sz="900" dirty="0"/>
              </a:p>
            </p:txBody>
          </p:sp>
        </mc:Choice>
        <mc:Fallback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DDCB448-3664-18BD-6A5C-9B5FABDBB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082" y="2409494"/>
                <a:ext cx="1912780" cy="3842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圖片 59">
            <a:extLst>
              <a:ext uri="{FF2B5EF4-FFF2-40B4-BE49-F238E27FC236}">
                <a16:creationId xmlns:a16="http://schemas.microsoft.com/office/drawing/2014/main" id="{F4E7CA17-165F-29CA-DB4A-B1B76923A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2260" y="2419204"/>
            <a:ext cx="593814" cy="7078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CCC3DCC1-DFDA-F841-479F-C7EE1ECA3E5B}"/>
                  </a:ext>
                </a:extLst>
              </p:cNvPr>
              <p:cNvSpPr txBox="1"/>
              <p:nvPr/>
            </p:nvSpPr>
            <p:spPr>
              <a:xfrm>
                <a:off x="3589294" y="3533434"/>
                <a:ext cx="982706" cy="269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𝑙𝑖𝑗</m:t>
                              </m:r>
                            </m:sub>
                          </m:sSub>
                          <m:r>
                            <a:rPr lang="en-US" altLang="zh-TW" sz="1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TW" sz="1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TW" altLang="en-US" sz="1000" dirty="0"/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CCC3DCC1-DFDA-F841-479F-C7EE1ECA3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94" y="3533434"/>
                <a:ext cx="982706" cy="2695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16352581-0A3F-0BFF-A094-CB4AEA515963}"/>
              </a:ext>
            </a:extLst>
          </p:cNvPr>
          <p:cNvSpPr txBox="1"/>
          <p:nvPr/>
        </p:nvSpPr>
        <p:spPr>
          <a:xfrm>
            <a:off x="6610618" y="2719452"/>
            <a:ext cx="1521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J: </a:t>
            </a:r>
            <a:r>
              <a:rPr lang="en-US" altLang="zh-TW" sz="1000" dirty="0" err="1"/>
              <a:t>Bbox</a:t>
            </a:r>
            <a:r>
              <a:rPr lang="en-US" altLang="zh-TW" sz="1000" dirty="0"/>
              <a:t> to center:</a:t>
            </a:r>
          </a:p>
          <a:p>
            <a:r>
              <a:rPr lang="en-US" altLang="zh-TW" sz="1000" dirty="0"/>
              <a:t>Symmetry is better</a:t>
            </a:r>
            <a:endParaRPr lang="zh-TW" altLang="en-US" sz="10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CBA4D73-DAEE-FEBD-9F98-C359051A6003}"/>
              </a:ext>
            </a:extLst>
          </p:cNvPr>
          <p:cNvSpPr txBox="1"/>
          <p:nvPr/>
        </p:nvSpPr>
        <p:spPr>
          <a:xfrm>
            <a:off x="6869464" y="4398514"/>
            <a:ext cx="206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00B0F0"/>
                </a:solidFill>
              </a:rPr>
              <a:t>Alan: gaussian value</a:t>
            </a:r>
            <a:r>
              <a:rPr lang="zh-TW" altLang="en-US" sz="900" dirty="0">
                <a:solidFill>
                  <a:srgbClr val="00B0F0"/>
                </a:solidFill>
              </a:rPr>
              <a:t>接近</a:t>
            </a:r>
            <a:r>
              <a:rPr lang="en-US" altLang="zh-TW" sz="900" dirty="0">
                <a:solidFill>
                  <a:srgbClr val="00B0F0"/>
                </a:solidFill>
              </a:rPr>
              <a:t>GT </a:t>
            </a:r>
            <a:r>
              <a:rPr lang="en-US" altLang="zh-TW" sz="900" dirty="0" err="1">
                <a:solidFill>
                  <a:srgbClr val="00B0F0"/>
                </a:solidFill>
              </a:rPr>
              <a:t>bbox</a:t>
            </a:r>
            <a:r>
              <a:rPr lang="en-US" altLang="zh-TW" sz="900" dirty="0">
                <a:solidFill>
                  <a:srgbClr val="00B0F0"/>
                </a:solidFill>
              </a:rPr>
              <a:t> </a:t>
            </a:r>
            <a:r>
              <a:rPr lang="zh-TW" altLang="en-US" sz="900" dirty="0">
                <a:solidFill>
                  <a:srgbClr val="00B0F0"/>
                </a:solidFill>
              </a:rPr>
              <a:t>中心點值最高，越往邊界值越小</a:t>
            </a:r>
          </a:p>
        </p:txBody>
      </p:sp>
    </p:spTree>
    <p:extLst>
      <p:ext uri="{BB962C8B-B14F-4D97-AF65-F5344CB8AC3E}">
        <p14:creationId xmlns:p14="http://schemas.microsoft.com/office/powerpoint/2010/main" val="456392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0E517-AD3D-F121-C6B3-AFD40416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21FE54-4FB9-E87C-D9C1-EB3CABE7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34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3998FD-A971-9A7D-8A19-23C34196C519}"/>
              </a:ext>
            </a:extLst>
          </p:cNvPr>
          <p:cNvSpPr/>
          <p:nvPr/>
        </p:nvSpPr>
        <p:spPr>
          <a:xfrm>
            <a:off x="-1068" y="-592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複習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C37ACEBC-B50D-2286-2F30-B70558C67C0E}"/>
              </a:ext>
            </a:extLst>
          </p:cNvPr>
          <p:cNvSpPr txBox="1">
            <a:spLocks/>
          </p:cNvSpPr>
          <p:nvPr/>
        </p:nvSpPr>
        <p:spPr>
          <a:xfrm>
            <a:off x="0" y="484188"/>
            <a:ext cx="9144000" cy="5692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00000"/>
              </a:lnSpc>
              <a:spcBef>
                <a:spcPts val="200"/>
              </a:spcBef>
              <a:buAutoNum type="arabicPeriod"/>
            </a:pP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>
                <a:extLst>
                  <a:ext uri="{FF2B5EF4-FFF2-40B4-BE49-F238E27FC236}">
                    <a16:creationId xmlns:a16="http://schemas.microsoft.com/office/drawing/2014/main" id="{AFC3FE54-E859-DAD7-02AF-BD34665679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88" y="2299203"/>
                <a:ext cx="9144000" cy="46716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Backbone: RestNet50</a:t>
                </a:r>
              </a:p>
              <a:p>
                <a:pPr marL="11430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Pyramid: FPN</a:t>
                </a:r>
              </a:p>
              <a:p>
                <a:pPr marL="11430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</a:t>
                </a:r>
              </a:p>
              <a:p>
                <a:pPr marL="404813" lvl="1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arenR" startAt="3"/>
                </a:pPr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zh-TW" sz="11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𝒓𝒆𝒈</m:t>
                        </m:r>
                      </m:sub>
                    </m:sSub>
                  </m:oMath>
                </a14:m>
                <a:endParaRPr lang="en-US" altLang="zh-TW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363" lvl="2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3.1) Enhance hard case</a:t>
                </a:r>
              </a:p>
              <a:p>
                <a:pPr marL="898525" lvl="2" indent="-273050">
                  <a:lnSpc>
                    <a:spcPct val="100000"/>
                  </a:lnSpc>
                  <a:spcBef>
                    <a:spcPts val="0"/>
                  </a:spcBef>
                  <a:buAutoNum type="arabicParenBoth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CPM-net: OHEM (for negative sample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??</a:t>
                </a:r>
              </a:p>
              <a:p>
                <a:pPr marL="360363" lvl="2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3.2) Remove / Downweigh confuse case</a:t>
                </a:r>
              </a:p>
              <a:p>
                <a:pPr marL="898525" lvl="2" indent="-273050">
                  <a:lnSpc>
                    <a:spcPct val="100000"/>
                  </a:lnSpc>
                  <a:spcBef>
                    <a:spcPts val="0"/>
                  </a:spcBef>
                  <a:buAutoNum type="arabicParenBoth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anchor-point object detection: </a:t>
                </a:r>
              </a:p>
              <a:p>
                <a:pPr marL="796925" lvl="2" indent="101600"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 </a:t>
                </a: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TW" sz="1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</m:e>
                        </m:nary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54125" lvl="3" indent="-171450"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𝑐𝑙𝑠</m:t>
                                </m:r>
                              </m:sub>
                            </m:s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𝑟𝑒𝑔</m:t>
                                </m:r>
                              </m:sub>
                            </m:s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𝑐𝑙𝑠</m:t>
                                </m:r>
                              </m:sub>
                            </m:s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zh-TW" altLang="en-US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zh-TW" altLang="en-US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  <m:r>
                              <a:rPr lang="en-US" altLang="zh-TW" sz="1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54125" lvl="3" indent="-171450"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05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05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TW" sz="105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p>
                            </m:sSubSup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sz="105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𝑙𝑖𝑗</m:t>
                                    </m:r>
                                  </m:sub>
                                </m:sSub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TW" sz="105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0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9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9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9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9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9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𝑙𝑖𝑗</m:t>
                            </m:r>
                          </m:sub>
                        </m:sSub>
                        <m:r>
                          <a:rPr lang="en-US" altLang="zh-TW" sz="9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TW" sz="9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9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9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9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TW" sz="9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altLang="zh-TW" sz="9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  <m:sup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  <m:r>
                                      <a:rPr lang="en-US" altLang="zh-TW" sz="9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  <m:sup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TW" sz="9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altLang="zh-TW" sz="9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  <m:sup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zh-TW" sz="9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  <m:sup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TW" sz="9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  <m:d>
                                  <m:dPr>
                                    <m:ctrlPr>
                                      <a:rPr lang="en-US" altLang="zh-TW" sz="9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  <m:sup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  <m:r>
                                      <a:rPr lang="en-US" altLang="zh-TW" sz="9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  <m:sup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TW" sz="9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  <m:d>
                                  <m:dPr>
                                    <m:ctrlPr>
                                      <a:rPr lang="en-US" altLang="zh-TW" sz="9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  <m:sup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zh-TW" sz="9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  <m:sup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bSup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sz="900" i="1" dirty="0"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altLang="zh-TW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900" dirty="0"/>
                  <a:t>l=P2~P5</a:t>
                </a:r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46163" lvl="3">
                  <a:lnSpc>
                    <a:spcPct val="100000"/>
                  </a:lnSpc>
                  <a:spcBef>
                    <a:spcPts val="0"/>
                  </a:spcBef>
                  <a:buAutoNum type="alphaLcPeriod"/>
                </a:pPr>
                <a:r>
                  <a:rPr lang="en-US" altLang="zh-TW" sz="1100" dirty="0"/>
                  <a:t>Reduce the weight of edge samples based on their </a:t>
                </a:r>
                <a:r>
                  <a:rPr lang="en-US" altLang="zh-TW" sz="1100" dirty="0">
                    <a:solidFill>
                      <a:srgbClr val="FF0000"/>
                    </a:solidFill>
                  </a:rPr>
                  <a:t>distance from instance boundaries</a:t>
                </a:r>
                <a:r>
                  <a:rPr lang="en-US" altLang="zh-TW" sz="1100" dirty="0"/>
                  <a:t> to minimize the impact of low-quality samples during training. </a:t>
                </a:r>
                <a:r>
                  <a:rPr lang="en-US" altLang="zh-TW" sz="1100" dirty="0">
                    <a:solidFill>
                      <a:srgbClr val="FF0000"/>
                    </a:solidFill>
                  </a:rPr>
                  <a:t>(for positive points)</a:t>
                </a:r>
              </a:p>
              <a:p>
                <a:pPr marL="1046163" lvl="3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AutoNum type="alphaLcPeriod"/>
                </a:pPr>
                <a:r>
                  <a:rPr lang="en-US" altLang="zh-TW" sz="1100" dirty="0"/>
                  <a:t>Pyramid level classification</a:t>
                </a:r>
                <a:r>
                  <a:rPr lang="zh-TW" altLang="en-US" sz="1100" dirty="0"/>
                  <a:t> </a:t>
                </a:r>
                <a:r>
                  <a:rPr lang="en-US" altLang="zh-TW" sz="1100" dirty="0"/>
                  <a:t>to select useful pyramid level</a:t>
                </a:r>
                <a:r>
                  <a:rPr lang="zh-TW" altLang="en-US" sz="1100" dirty="0"/>
                  <a:t>  </a:t>
                </a:r>
                <a:r>
                  <a:rPr lang="en-US" altLang="zh-TW" sz="1100" dirty="0"/>
                  <a:t>using  </a:t>
                </a:r>
                <a:r>
                  <a:rPr lang="en-US" altLang="zh-TW" sz="1100" dirty="0">
                    <a:solidFill>
                      <a:srgbClr val="00B0F0"/>
                    </a:solidFill>
                  </a:rPr>
                  <a:t>feature selective network </a:t>
                </a:r>
                <a:r>
                  <a:rPr lang="en-US" altLang="zh-TW" sz="1100" dirty="0"/>
                  <a:t>during training.</a:t>
                </a:r>
              </a:p>
              <a:p>
                <a:pPr marL="1274763" lvl="4" indent="-195263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200" dirty="0">
                    <a:solidFill>
                      <a:schemeClr val="tx1"/>
                    </a:solidFill>
                  </a:rPr>
                  <a:t>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p>
                    </m:sSup>
                    <m:r>
                      <a:rPr lang="zh-TW" altLang="en-US" sz="1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= [0.2, 0.6, 0.1, 0.1], weight for each pyramid level</a:t>
                </a:r>
                <a:endPara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93763" lvl="2" indent="-268288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  Label Assignment Matters:</a:t>
                </a:r>
                <a:endParaRPr lang="en-US" altLang="zh-TW" sz="11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98525" lvl="2" indent="-273050">
                  <a:lnSpc>
                    <a:spcPct val="100000"/>
                  </a:lnSpc>
                  <a:spcBef>
                    <a:spcPts val="0"/>
                  </a:spcBef>
                  <a:buAutoNum type="arabicParenBoth"/>
                </a:pPr>
                <a:endPara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4763" lvl="4" indent="-195263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TW" sz="1200" dirty="0"/>
              </a:p>
              <a:p>
                <a:pPr marL="1274763" lvl="4" indent="-195263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TW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內容版面配置區 1">
                <a:extLst>
                  <a:ext uri="{FF2B5EF4-FFF2-40B4-BE49-F238E27FC236}">
                    <a16:creationId xmlns:a16="http://schemas.microsoft.com/office/drawing/2014/main" id="{AFC3FE54-E859-DAD7-02AF-BD3466567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8" y="2299203"/>
                <a:ext cx="9144000" cy="46716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F0616E80-7AD1-ED64-CB6D-9F73D499B85D}"/>
              </a:ext>
            </a:extLst>
          </p:cNvPr>
          <p:cNvGrpSpPr/>
          <p:nvPr/>
        </p:nvGrpSpPr>
        <p:grpSpPr>
          <a:xfrm>
            <a:off x="-1068" y="290935"/>
            <a:ext cx="9028524" cy="2102774"/>
            <a:chOff x="-1068" y="290935"/>
            <a:chExt cx="9028524" cy="210277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52566798-8BC4-EB92-79BE-2D5158AC7E96}"/>
                </a:ext>
              </a:extLst>
            </p:cNvPr>
            <p:cNvGrpSpPr/>
            <p:nvPr/>
          </p:nvGrpSpPr>
          <p:grpSpPr>
            <a:xfrm>
              <a:off x="-1068" y="318715"/>
              <a:ext cx="9028524" cy="2074994"/>
              <a:chOff x="-45391" y="256763"/>
              <a:chExt cx="9028524" cy="3238837"/>
            </a:xfrm>
          </p:grpSpPr>
          <p:pic>
            <p:nvPicPr>
              <p:cNvPr id="11" name="圖片 10" descr="一張含有 文字, 圖表, 方案, 螢幕擷取畫面 的圖片&#10;&#10;自動產生的描述">
                <a:extLst>
                  <a:ext uri="{FF2B5EF4-FFF2-40B4-BE49-F238E27FC236}">
                    <a16:creationId xmlns:a16="http://schemas.microsoft.com/office/drawing/2014/main" id="{07B49C8E-1068-010E-DD42-2C7B4C395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1" y="305493"/>
                <a:ext cx="8542866" cy="3042813"/>
              </a:xfrm>
              <a:prstGeom prst="rect">
                <a:avLst/>
              </a:prstGeom>
            </p:spPr>
          </p:pic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7BEB4823-B695-BD31-87A4-B764A93B4C31}"/>
                  </a:ext>
                </a:extLst>
              </p:cNvPr>
              <p:cNvGrpSpPr/>
              <p:nvPr/>
            </p:nvGrpSpPr>
            <p:grpSpPr>
              <a:xfrm>
                <a:off x="5257799" y="256763"/>
                <a:ext cx="3725334" cy="2747283"/>
                <a:chOff x="2201333" y="3687383"/>
                <a:chExt cx="3558329" cy="2980857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F68DD282-645C-5EEF-6DDA-E71BF2107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2014" b="19447"/>
                <a:stretch/>
              </p:blipFill>
              <p:spPr>
                <a:xfrm>
                  <a:off x="2201333" y="3687383"/>
                  <a:ext cx="3558329" cy="2980857"/>
                </a:xfrm>
                <a:prstGeom prst="rect">
                  <a:avLst/>
                </a:prstGeom>
              </p:spPr>
            </p:pic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E090FC43-AC65-DFA5-889A-E8B69AB4F550}"/>
                    </a:ext>
                  </a:extLst>
                </p:cNvPr>
                <p:cNvSpPr txBox="1"/>
                <p:nvPr/>
              </p:nvSpPr>
              <p:spPr>
                <a:xfrm>
                  <a:off x="2382386" y="4845123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5927D437-3294-4C24-8D20-94F0AFA9B933}"/>
                    </a:ext>
                  </a:extLst>
                </p:cNvPr>
                <p:cNvSpPr txBox="1"/>
                <p:nvPr/>
              </p:nvSpPr>
              <p:spPr>
                <a:xfrm>
                  <a:off x="2662766" y="4423160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85" name="文字方塊 84">
                  <a:extLst>
                    <a:ext uri="{FF2B5EF4-FFF2-40B4-BE49-F238E27FC236}">
                      <a16:creationId xmlns:a16="http://schemas.microsoft.com/office/drawing/2014/main" id="{BD7B8DA3-5A84-12C7-93CE-EA539D27DA3A}"/>
                    </a:ext>
                  </a:extLst>
                </p:cNvPr>
                <p:cNvSpPr txBox="1"/>
                <p:nvPr/>
              </p:nvSpPr>
              <p:spPr>
                <a:xfrm>
                  <a:off x="3015828" y="4681455"/>
                  <a:ext cx="852744" cy="367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Conv 1x1x1 </a:t>
                  </a:r>
                  <a:r>
                    <a:rPr lang="en-US" altLang="zh-TW" sz="8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800" dirty="0"/>
                    <a:t>12x12x12x1c</a:t>
                  </a:r>
                  <a:endParaRPr lang="zh-TW" altLang="en-US" sz="800" dirty="0"/>
                </a:p>
              </p:txBody>
            </p:sp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9B024B2-F675-1414-0700-92C968586495}"/>
                    </a:ext>
                  </a:extLst>
                </p:cNvPr>
                <p:cNvSpPr txBox="1"/>
                <p:nvPr/>
              </p:nvSpPr>
              <p:spPr>
                <a:xfrm>
                  <a:off x="2652182" y="5398519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FF43C0BB-8382-A3DB-0820-30F1B7540CB2}"/>
                    </a:ext>
                  </a:extLst>
                </p:cNvPr>
                <p:cNvSpPr txBox="1"/>
                <p:nvPr/>
              </p:nvSpPr>
              <p:spPr>
                <a:xfrm>
                  <a:off x="2934139" y="5823993"/>
                  <a:ext cx="1651375" cy="509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700" dirty="0"/>
                    <a:t>Conv 1x1x1</a:t>
                  </a:r>
                </a:p>
                <a:p>
                  <a:r>
                    <a:rPr lang="en-US" altLang="zh-TW" sz="7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700" dirty="0"/>
                    <a:t>12x12x12x</a:t>
                  </a:r>
                  <a:r>
                    <a:rPr lang="en-US" altLang="zh-TW" sz="700" dirty="0">
                      <a:solidFill>
                        <a:srgbClr val="FF0000"/>
                      </a:solidFill>
                    </a:rPr>
                    <a:t>102c</a:t>
                  </a:r>
                  <a:r>
                    <a:rPr lang="en-US" altLang="zh-TW" sz="700" dirty="0"/>
                    <a:t> </a:t>
                  </a:r>
                </a:p>
                <a:p>
                  <a:r>
                    <a:rPr lang="en-US" altLang="zh-TW" sz="700" dirty="0"/>
                    <a:t>(6 directions x 17 bins =102</a:t>
                  </a:r>
                  <a:r>
                    <a:rPr lang="en-US" altLang="zh-TW" sz="1050" dirty="0"/>
                    <a:t>)</a:t>
                  </a:r>
                  <a:endParaRPr lang="zh-TW" altLang="en-US" sz="1050" dirty="0"/>
                </a:p>
              </p:txBody>
            </p:sp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EEE9795-333B-1278-F804-6078C3DAFDDD}"/>
                    </a:ext>
                  </a:extLst>
                </p:cNvPr>
                <p:cNvSpPr txBox="1"/>
                <p:nvPr/>
              </p:nvSpPr>
              <p:spPr>
                <a:xfrm>
                  <a:off x="2337245" y="6036840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</p:grp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BD42003-7320-A831-95AE-51F6F31BAABA}"/>
                  </a:ext>
                </a:extLst>
              </p:cNvPr>
              <p:cNvSpPr/>
              <p:nvPr/>
            </p:nvSpPr>
            <p:spPr>
              <a:xfrm>
                <a:off x="7038498" y="1700631"/>
                <a:ext cx="1258358" cy="92023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B12A18C-29D4-A222-D07D-08E932F250ED}"/>
                  </a:ext>
                </a:extLst>
              </p:cNvPr>
              <p:cNvSpPr txBox="1"/>
              <p:nvPr/>
            </p:nvSpPr>
            <p:spPr>
              <a:xfrm>
                <a:off x="4962798" y="807284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1) </a:t>
                </a:r>
                <a:r>
                  <a:rPr lang="en-US" altLang="zh-TW" sz="1100" dirty="0" err="1">
                    <a:solidFill>
                      <a:srgbClr val="FF0000"/>
                    </a:solidFill>
                  </a:rPr>
                  <a:t>cls</a:t>
                </a:r>
                <a:r>
                  <a:rPr lang="en-US" altLang="zh-TW" sz="1100" dirty="0">
                    <a:solidFill>
                      <a:srgbClr val="FF0000"/>
                    </a:solidFill>
                  </a:rPr>
                  <a:t>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8C0811B-E2C6-C8BA-7C95-EB26F56C8E92}"/>
                  </a:ext>
                </a:extLst>
              </p:cNvPr>
              <p:cNvSpPr txBox="1"/>
              <p:nvPr/>
            </p:nvSpPr>
            <p:spPr>
              <a:xfrm>
                <a:off x="4951907" y="2100805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2) loc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57B525A-F950-5418-3AFA-A1F51C61C54D}"/>
                  </a:ext>
                </a:extLst>
              </p:cNvPr>
              <p:cNvSpPr txBox="1"/>
              <p:nvPr/>
            </p:nvSpPr>
            <p:spPr>
              <a:xfrm>
                <a:off x="4868433" y="3159316"/>
                <a:ext cx="3614523" cy="3362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/>
                  <a:t>Head</a:t>
                </a:r>
                <a:endParaRPr lang="zh-TW" altLang="en-US" sz="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92B4DD9B-E118-AD0D-0183-7048C8BDCD6A}"/>
                      </a:ext>
                    </a:extLst>
                  </p:cNvPr>
                  <p:cNvSpPr txBox="1"/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100" dirty="0">
                        <a:solidFill>
                          <a:srgbClr val="00B0F0"/>
                        </a:solidFill>
                      </a:rPr>
                      <a:t>height x width x depth /</a:t>
                    </a:r>
                    <a14:m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𝑠𝑡𝑟𝑖𝑑</m:t>
                        </m:r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endParaRPr lang="zh-TW" altLang="en-US" sz="11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945B8404-B2B5-C8D5-E927-A11C6DEC7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857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1186BBE-1913-5F7C-4DC9-3A9A9E0C6226}"/>
                  </a:ext>
                </a:extLst>
              </p:cNvPr>
              <p:cNvSpPr/>
              <p:nvPr/>
            </p:nvSpPr>
            <p:spPr>
              <a:xfrm>
                <a:off x="2385454" y="396056"/>
                <a:ext cx="1540483" cy="2716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平行四邊形 18">
                <a:extLst>
                  <a:ext uri="{FF2B5EF4-FFF2-40B4-BE49-F238E27FC236}">
                    <a16:creationId xmlns:a16="http://schemas.microsoft.com/office/drawing/2014/main" id="{7D563C6C-AC23-F3B7-085B-CAA6578781B2}"/>
                  </a:ext>
                </a:extLst>
              </p:cNvPr>
              <p:cNvSpPr/>
              <p:nvPr/>
            </p:nvSpPr>
            <p:spPr>
              <a:xfrm>
                <a:off x="2411847" y="2140577"/>
                <a:ext cx="1506175" cy="39956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平行四邊形 19">
                <a:extLst>
                  <a:ext uri="{FF2B5EF4-FFF2-40B4-BE49-F238E27FC236}">
                    <a16:creationId xmlns:a16="http://schemas.microsoft.com/office/drawing/2014/main" id="{BAF8F7F4-77F3-5DA4-8278-0F378A501324}"/>
                  </a:ext>
                </a:extLst>
              </p:cNvPr>
              <p:cNvSpPr/>
              <p:nvPr/>
            </p:nvSpPr>
            <p:spPr>
              <a:xfrm>
                <a:off x="2568158" y="1618512"/>
                <a:ext cx="1232433" cy="43061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平行四邊形 20">
                <a:extLst>
                  <a:ext uri="{FF2B5EF4-FFF2-40B4-BE49-F238E27FC236}">
                    <a16:creationId xmlns:a16="http://schemas.microsoft.com/office/drawing/2014/main" id="{8F5E93DA-3C1E-AF9A-8733-CCC5F99B734F}"/>
                  </a:ext>
                </a:extLst>
              </p:cNvPr>
              <p:cNvSpPr/>
              <p:nvPr/>
            </p:nvSpPr>
            <p:spPr>
              <a:xfrm>
                <a:off x="2695479" y="1172944"/>
                <a:ext cx="977789" cy="360725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A4C1EF9A-4BEE-78B0-43A0-154369339BA2}"/>
                  </a:ext>
                </a:extLst>
              </p:cNvPr>
              <p:cNvCxnSpPr>
                <a:cxnSpLocks/>
                <a:endCxn id="21" idx="5"/>
              </p:cNvCxnSpPr>
              <p:nvPr/>
            </p:nvCxnSpPr>
            <p:spPr>
              <a:xfrm flipV="1">
                <a:off x="2078831" y="1353307"/>
                <a:ext cx="735498" cy="101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7036D03B-6552-ED36-8A39-C6C81DEBBBC2}"/>
                  </a:ext>
                </a:extLst>
              </p:cNvPr>
              <p:cNvCxnSpPr>
                <a:cxnSpLocks/>
                <a:endCxn id="20" idx="5"/>
              </p:cNvCxnSpPr>
              <p:nvPr/>
            </p:nvCxnSpPr>
            <p:spPr>
              <a:xfrm>
                <a:off x="2152977" y="1833818"/>
                <a:ext cx="55705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B9CBDECA-A4F6-9409-0EA0-03C4108B3321}"/>
                  </a:ext>
                </a:extLst>
              </p:cNvPr>
              <p:cNvCxnSpPr>
                <a:cxnSpLocks/>
                <a:endCxn id="19" idx="5"/>
              </p:cNvCxnSpPr>
              <p:nvPr/>
            </p:nvCxnSpPr>
            <p:spPr>
              <a:xfrm>
                <a:off x="2156143" y="2339992"/>
                <a:ext cx="387350" cy="36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F09C5BEB-1AA8-EE41-BC26-46DB01F52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85" y="1348969"/>
                <a:ext cx="564349" cy="11175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1A112BE4-9863-F281-A30C-207CA15BF4C4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V="1">
                <a:off x="3658715" y="1819982"/>
                <a:ext cx="417298" cy="138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4573B899-D2C5-5DFE-74A1-A7099911DA1B}"/>
                  </a:ext>
                </a:extLst>
              </p:cNvPr>
              <p:cNvCxnSpPr>
                <a:cxnSpLocks/>
                <a:stCxn id="19" idx="2"/>
              </p:cNvCxnSpPr>
              <p:nvPr/>
            </p:nvCxnSpPr>
            <p:spPr>
              <a:xfrm flipV="1">
                <a:off x="3786376" y="2339992"/>
                <a:ext cx="289637" cy="36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FA545D7-1AF0-02E8-321A-E1E3F343BCBF}"/>
                  </a:ext>
                </a:extLst>
              </p:cNvPr>
              <p:cNvSpPr/>
              <p:nvPr/>
            </p:nvSpPr>
            <p:spPr>
              <a:xfrm>
                <a:off x="3881980" y="333403"/>
                <a:ext cx="914400" cy="2991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91EC0A6B-DCE0-0A5E-C2CB-12981F6C2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117" y="402263"/>
                <a:ext cx="29347" cy="290325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平行四邊形 30">
                <a:extLst>
                  <a:ext uri="{FF2B5EF4-FFF2-40B4-BE49-F238E27FC236}">
                    <a16:creationId xmlns:a16="http://schemas.microsoft.com/office/drawing/2014/main" id="{AC7C6B01-77E4-C08B-0EA7-E541952300D7}"/>
                  </a:ext>
                </a:extLst>
              </p:cNvPr>
              <p:cNvSpPr/>
              <p:nvPr/>
            </p:nvSpPr>
            <p:spPr>
              <a:xfrm>
                <a:off x="1332209" y="830339"/>
                <a:ext cx="821156" cy="274201"/>
              </a:xfrm>
              <a:prstGeom prst="parallelogram">
                <a:avLst>
                  <a:gd name="adj" fmla="val 71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7105CDB-0156-0D06-AB46-B5A08C2385B1}"/>
                  </a:ext>
                </a:extLst>
              </p:cNvPr>
              <p:cNvSpPr/>
              <p:nvPr/>
            </p:nvSpPr>
            <p:spPr>
              <a:xfrm>
                <a:off x="1412579" y="1200683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5EE800A-6DF8-A97A-45DB-4F6DBE6AA23B}"/>
                  </a:ext>
                </a:extLst>
              </p:cNvPr>
              <p:cNvSpPr/>
              <p:nvPr/>
            </p:nvSpPr>
            <p:spPr>
              <a:xfrm>
                <a:off x="1332209" y="1663729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D56243A-678F-7E02-D385-08011F3EA879}"/>
                  </a:ext>
                </a:extLst>
              </p:cNvPr>
              <p:cNvSpPr/>
              <p:nvPr/>
            </p:nvSpPr>
            <p:spPr>
              <a:xfrm>
                <a:off x="1214938" y="2160937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F01E94C-3771-AEB2-548D-4D263178EA4B}"/>
                  </a:ext>
                </a:extLst>
              </p:cNvPr>
              <p:cNvSpPr/>
              <p:nvPr/>
            </p:nvSpPr>
            <p:spPr>
              <a:xfrm>
                <a:off x="1515633" y="839608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504C2965-BA1C-D584-39B1-39164BADCD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49917" y="1047388"/>
                <a:ext cx="13618" cy="220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A00F0D8-D3C2-2AE7-7A77-9211131BE2CC}"/>
                  </a:ext>
                </a:extLst>
              </p:cNvPr>
              <p:cNvSpPr/>
              <p:nvPr/>
            </p:nvSpPr>
            <p:spPr>
              <a:xfrm>
                <a:off x="2900957" y="1189133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78DB7EC-0343-1E82-6D66-128435BBC5E7}"/>
                  </a:ext>
                </a:extLst>
              </p:cNvPr>
              <p:cNvSpPr/>
              <p:nvPr/>
            </p:nvSpPr>
            <p:spPr>
              <a:xfrm>
                <a:off x="2828933" y="1656811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4C6A238-9623-DC16-2EE4-B454EE986635}"/>
                  </a:ext>
                </a:extLst>
              </p:cNvPr>
              <p:cNvSpPr/>
              <p:nvPr/>
            </p:nvSpPr>
            <p:spPr>
              <a:xfrm>
                <a:off x="2660480" y="2171846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平行四邊形 39">
                <a:extLst>
                  <a:ext uri="{FF2B5EF4-FFF2-40B4-BE49-F238E27FC236}">
                    <a16:creationId xmlns:a16="http://schemas.microsoft.com/office/drawing/2014/main" id="{FF76460F-72DE-B1E2-DED0-9E28511E6A64}"/>
                  </a:ext>
                </a:extLst>
              </p:cNvPr>
              <p:cNvSpPr/>
              <p:nvPr/>
            </p:nvSpPr>
            <p:spPr>
              <a:xfrm>
                <a:off x="2845321" y="806363"/>
                <a:ext cx="720474" cy="299088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DFF58866-4290-9DF7-BC40-AFEA9450B059}"/>
                  </a:ext>
                </a:extLst>
              </p:cNvPr>
              <p:cNvCxnSpPr>
                <a:cxnSpLocks/>
                <a:stCxn id="31" idx="2"/>
                <a:endCxn id="40" idx="5"/>
              </p:cNvCxnSpPr>
              <p:nvPr/>
            </p:nvCxnSpPr>
            <p:spPr>
              <a:xfrm flipV="1">
                <a:off x="2054797" y="955907"/>
                <a:ext cx="889066" cy="115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40FAA73-4079-D13C-CFDD-99668CF952DB}"/>
                  </a:ext>
                </a:extLst>
              </p:cNvPr>
              <p:cNvSpPr/>
              <p:nvPr/>
            </p:nvSpPr>
            <p:spPr>
              <a:xfrm>
                <a:off x="3016260" y="811919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E854C9F9-C760-4464-00F7-179177B65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022" y="1011873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A5FD08F9-E2DA-8524-0988-3755FF9D8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4543" y="1500035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DCE3CED6-18DC-E67B-70CD-DBE0278F1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4064" y="1988197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C18F54-7929-C487-5AE3-A222457B7BBB}"/>
                  </a:ext>
                </a:extLst>
              </p:cNvPr>
              <p:cNvSpPr/>
              <p:nvPr/>
            </p:nvSpPr>
            <p:spPr>
              <a:xfrm>
                <a:off x="-7046" y="2259083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48x48x48 /2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CC2A4E0-8AFF-308A-B56A-1FA0F402630A}"/>
                  </a:ext>
                </a:extLst>
              </p:cNvPr>
              <p:cNvSpPr/>
              <p:nvPr/>
            </p:nvSpPr>
            <p:spPr>
              <a:xfrm>
                <a:off x="-4671" y="1754252"/>
                <a:ext cx="881751" cy="135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24x24x24 /4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F026CF6-3695-3167-6CAC-F2D87A30AAA7}"/>
                  </a:ext>
                </a:extLst>
              </p:cNvPr>
              <p:cNvSpPr/>
              <p:nvPr/>
            </p:nvSpPr>
            <p:spPr>
              <a:xfrm>
                <a:off x="-2294" y="1249419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12x12x12 /8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36B6E19-641A-DE31-2239-E97DFAE85986}"/>
                  </a:ext>
                </a:extLst>
              </p:cNvPr>
              <p:cNvSpPr/>
              <p:nvPr/>
            </p:nvSpPr>
            <p:spPr>
              <a:xfrm>
                <a:off x="13791" y="838802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6x6x6 /16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98B49247-CB10-0712-B2DD-A0AED1746EDF}"/>
                  </a:ext>
                </a:extLst>
              </p:cNvPr>
              <p:cNvSpPr/>
              <p:nvPr/>
            </p:nvSpPr>
            <p:spPr>
              <a:xfrm>
                <a:off x="2475" y="2668660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96x96x96 /1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2E53918-C63F-99E9-49E8-DC1E0C07875C}"/>
                  </a:ext>
                </a:extLst>
              </p:cNvPr>
              <p:cNvSpPr/>
              <p:nvPr/>
            </p:nvSpPr>
            <p:spPr>
              <a:xfrm>
                <a:off x="166191" y="419696"/>
                <a:ext cx="663351" cy="133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80DA475D-E5C4-A583-1918-AD0320E18424}"/>
                  </a:ext>
                </a:extLst>
              </p:cNvPr>
              <p:cNvSpPr txBox="1"/>
              <p:nvPr/>
            </p:nvSpPr>
            <p:spPr>
              <a:xfrm>
                <a:off x="7728318" y="1369052"/>
                <a:ext cx="9807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X6 direction</a:t>
                </a:r>
                <a:endParaRPr lang="zh-TW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02D699A-667C-6F06-30E3-AB5F89EAB0C7}"/>
                  </a:ext>
                </a:extLst>
              </p:cNvPr>
              <p:cNvSpPr txBox="1"/>
              <p:nvPr/>
            </p:nvSpPr>
            <p:spPr>
              <a:xfrm>
                <a:off x="7003287" y="2337981"/>
                <a:ext cx="1655391" cy="36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>
                    <a:solidFill>
                      <a:srgbClr val="0070C0"/>
                    </a:solidFill>
                  </a:rPr>
                  <a:t>17</a:t>
                </a:r>
                <a:r>
                  <a:rPr lang="zh-TW" altLang="en-US" sz="900" dirty="0">
                    <a:solidFill>
                      <a:srgbClr val="0070C0"/>
                    </a:solidFill>
                  </a:rPr>
                  <a:t>個</a:t>
                </a:r>
                <a:r>
                  <a:rPr lang="en-US" altLang="zh-TW" sz="900" dirty="0">
                    <a:solidFill>
                      <a:srgbClr val="0070C0"/>
                    </a:solidFill>
                  </a:rPr>
                  <a:t>bin (0-16)/direction</a:t>
                </a:r>
                <a:endParaRPr lang="zh-TW" altLang="en-US" sz="9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4D6F3F3-928B-74F6-25A0-F6F022F662BC}"/>
                  </a:ext>
                </a:extLst>
              </p:cNvPr>
              <p:cNvSpPr/>
              <p:nvPr/>
            </p:nvSpPr>
            <p:spPr>
              <a:xfrm>
                <a:off x="7743519" y="1956569"/>
                <a:ext cx="432789" cy="180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乘號 76">
                <a:extLst>
                  <a:ext uri="{FF2B5EF4-FFF2-40B4-BE49-F238E27FC236}">
                    <a16:creationId xmlns:a16="http://schemas.microsoft.com/office/drawing/2014/main" id="{05CF6E33-B7E6-B16A-4060-6224F5FFDE09}"/>
                  </a:ext>
                </a:extLst>
              </p:cNvPr>
              <p:cNvSpPr/>
              <p:nvPr/>
            </p:nvSpPr>
            <p:spPr>
              <a:xfrm>
                <a:off x="4076000" y="602167"/>
                <a:ext cx="696137" cy="651212"/>
              </a:xfrm>
              <a:prstGeom prst="mathMultiply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02712BFD-B171-D468-5118-EE583E1822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269" y="939289"/>
                <a:ext cx="690979" cy="642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D8EE95D2-8B13-1D32-C956-3BA33B74ADE2}"/>
                    </a:ext>
                  </a:extLst>
                </p:cNvPr>
                <p:cNvSpPr txBox="1"/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65CB4415-397F-807D-F42E-315BBC609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blipFill>
                  <a:blip r:embed="rId9"/>
                  <a:stretch>
                    <a:fillRect r="-15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BAA18024-CA8C-FC92-6F9D-68A47FB2DB74}"/>
                    </a:ext>
                  </a:extLst>
                </p:cNvPr>
                <p:cNvSpPr txBox="1"/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6D938FC1-E103-218C-4CCE-2F56D06CB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blipFill>
                  <a:blip r:embed="rId10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61065BAD-D301-6552-89FE-1F9B4D819DB3}"/>
                    </a:ext>
                  </a:extLst>
                </p:cNvPr>
                <p:cNvSpPr txBox="1"/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259AD62-FB54-E937-5755-ABCB923FE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E5255998-E7C3-84E6-C8A0-48AEC5F270D9}"/>
              </a:ext>
            </a:extLst>
          </p:cNvPr>
          <p:cNvSpPr/>
          <p:nvPr/>
        </p:nvSpPr>
        <p:spPr>
          <a:xfrm>
            <a:off x="2061563" y="4451566"/>
            <a:ext cx="483930" cy="2069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1AB7CE1-3667-50D4-2329-1ECA5483549A}"/>
              </a:ext>
            </a:extLst>
          </p:cNvPr>
          <p:cNvSpPr/>
          <p:nvPr/>
        </p:nvSpPr>
        <p:spPr>
          <a:xfrm>
            <a:off x="1856763" y="4439207"/>
            <a:ext cx="204799" cy="206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61A48D7-B920-60D5-21AA-3AFF0D21A7D6}"/>
              </a:ext>
            </a:extLst>
          </p:cNvPr>
          <p:cNvSpPr txBox="1"/>
          <p:nvPr/>
        </p:nvSpPr>
        <p:spPr>
          <a:xfrm>
            <a:off x="1974716" y="4253318"/>
            <a:ext cx="296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B050"/>
                </a:solidFill>
              </a:rPr>
              <a:t>a.</a:t>
            </a:r>
            <a:endParaRPr lang="zh-TW" altLang="en-US" sz="1200" dirty="0">
              <a:solidFill>
                <a:srgbClr val="00B05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73A1127-BC2A-7C35-232F-92126DF9E71F}"/>
              </a:ext>
            </a:extLst>
          </p:cNvPr>
          <p:cNvSpPr txBox="1"/>
          <p:nvPr/>
        </p:nvSpPr>
        <p:spPr>
          <a:xfrm>
            <a:off x="1631322" y="4300707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b.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pic>
        <p:nvPicPr>
          <p:cNvPr id="84" name="圖片 83">
            <a:extLst>
              <a:ext uri="{FF2B5EF4-FFF2-40B4-BE49-F238E27FC236}">
                <a16:creationId xmlns:a16="http://schemas.microsoft.com/office/drawing/2014/main" id="{ADCBFFB1-45D2-795A-3BEC-139598E3A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4465" y="3490149"/>
            <a:ext cx="1094872" cy="1305087"/>
          </a:xfrm>
          <a:prstGeom prst="rect">
            <a:avLst/>
          </a:prstGeom>
        </p:spPr>
      </p:pic>
      <p:sp>
        <p:nvSpPr>
          <p:cNvPr id="88" name="文字方塊 87">
            <a:extLst>
              <a:ext uri="{FF2B5EF4-FFF2-40B4-BE49-F238E27FC236}">
                <a16:creationId xmlns:a16="http://schemas.microsoft.com/office/drawing/2014/main" id="{841B9608-560E-E926-9E91-2431B276F6F7}"/>
              </a:ext>
            </a:extLst>
          </p:cNvPr>
          <p:cNvSpPr txBox="1"/>
          <p:nvPr/>
        </p:nvSpPr>
        <p:spPr>
          <a:xfrm>
            <a:off x="3725085" y="4114358"/>
            <a:ext cx="1521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J: </a:t>
            </a:r>
            <a:r>
              <a:rPr lang="en-US" altLang="zh-TW" sz="1000" dirty="0" err="1"/>
              <a:t>Bbox</a:t>
            </a:r>
            <a:r>
              <a:rPr lang="en-US" altLang="zh-TW" sz="1000" dirty="0"/>
              <a:t> to center:</a:t>
            </a:r>
          </a:p>
          <a:p>
            <a:r>
              <a:rPr lang="en-US" altLang="zh-TW" sz="1000" dirty="0"/>
              <a:t>Symmetry is better</a:t>
            </a:r>
            <a:endParaRPr lang="zh-TW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BA1BB88E-E95E-58A9-C556-1E7257AEC385}"/>
                  </a:ext>
                </a:extLst>
              </p:cNvPr>
              <p:cNvSpPr txBox="1"/>
              <p:nvPr/>
            </p:nvSpPr>
            <p:spPr>
              <a:xfrm>
                <a:off x="5391709" y="4646141"/>
                <a:ext cx="826408" cy="287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1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𝑙𝑖𝑗</m:t>
                              </m:r>
                            </m:sub>
                          </m:sSub>
                          <m:r>
                            <a:rPr lang="en-US" altLang="zh-TW" sz="11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TW" sz="11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TW" altLang="en-US" sz="1100" dirty="0"/>
              </a:p>
            </p:txBody>
          </p:sp>
        </mc:Choice>
        <mc:Fallback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BA1BB88E-E95E-58A9-C556-1E7257AEC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709" y="4646141"/>
                <a:ext cx="826408" cy="287323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67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5417A-7017-37ED-9A5B-29E85233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21583E-E0D6-1DE9-624A-86A56682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35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66AA34-63EC-757C-9DDF-4AA207B465C8}"/>
              </a:ext>
            </a:extLst>
          </p:cNvPr>
          <p:cNvSpPr/>
          <p:nvPr/>
        </p:nvSpPr>
        <p:spPr>
          <a:xfrm>
            <a:off x="-1068" y="-592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複習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E7308278-7591-DC72-6F25-01AD0CAB3D32}"/>
              </a:ext>
            </a:extLst>
          </p:cNvPr>
          <p:cNvSpPr txBox="1">
            <a:spLocks/>
          </p:cNvSpPr>
          <p:nvPr/>
        </p:nvSpPr>
        <p:spPr>
          <a:xfrm>
            <a:off x="0" y="484188"/>
            <a:ext cx="9144000" cy="56927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00000"/>
              </a:lnSpc>
              <a:spcBef>
                <a:spcPts val="200"/>
              </a:spcBef>
              <a:buAutoNum type="arabicPeriod"/>
            </a:pP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>
                <a:extLst>
                  <a:ext uri="{FF2B5EF4-FFF2-40B4-BE49-F238E27FC236}">
                    <a16:creationId xmlns:a16="http://schemas.microsoft.com/office/drawing/2014/main" id="{74321042-3690-4098-0157-EB9BB8AB8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88" y="2299203"/>
                <a:ext cx="9144000" cy="46716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Backbone: RestNet50</a:t>
                </a:r>
              </a:p>
              <a:p>
                <a:pPr marL="11430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Pyramid: FPN</a:t>
                </a:r>
              </a:p>
              <a:p>
                <a:pPr marL="11430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</a:t>
                </a:r>
              </a:p>
              <a:p>
                <a:pPr marL="404813" lvl="1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arenR" startAt="3"/>
                </a:pPr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zh-TW" sz="11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𝒓𝒆𝒈</m:t>
                        </m:r>
                      </m:sub>
                    </m:sSub>
                  </m:oMath>
                </a14:m>
                <a:endParaRPr lang="en-US" altLang="zh-TW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363" lvl="2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3.1) Enhance hard case</a:t>
                </a:r>
              </a:p>
              <a:p>
                <a:pPr marL="898525" lvl="2" indent="-273050">
                  <a:lnSpc>
                    <a:spcPct val="100000"/>
                  </a:lnSpc>
                  <a:spcBef>
                    <a:spcPts val="0"/>
                  </a:spcBef>
                  <a:buAutoNum type="arabicParenBoth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CPM-net: OHEM (for negative sample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60363" lvl="2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3.2) Remove / Downweigh confuse case</a:t>
                </a:r>
              </a:p>
              <a:p>
                <a:pPr marL="893763" lvl="2" indent="-263525">
                  <a:lnSpc>
                    <a:spcPct val="100000"/>
                  </a:lnSpc>
                  <a:spcBef>
                    <a:spcPts val="0"/>
                  </a:spcBef>
                  <a:buAutoNum type="arabicParenBoth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anchor-point object detection: </a:t>
                </a:r>
              </a:p>
              <a:p>
                <a:pPr marL="893763" lvl="2" indent="-263525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AutoNum type="arabicParenBoth"/>
                </a:pP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 Assignment Matters:</a:t>
                </a:r>
                <a:endParaRPr lang="en-US" altLang="zh-TW" sz="11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89013" lvl="3" indent="-17145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zh-TW" sz="11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100" dirty="0">
                    <a:sym typeface="Wingdings" panose="05000000000000000000" pitchFamily="2" charset="2"/>
                  </a:rPr>
                  <a:t> F</a:t>
                </a:r>
                <a:r>
                  <a:rPr lang="en-US" altLang="zh-TW" sz="1100" dirty="0"/>
                  <a:t>ocal loss with reweighting coefficient (1 – gaussian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100" dirty="0"/>
                  <a:t>)), gaussian center is set at the ground truth bounding box center.</a:t>
                </a:r>
              </a:p>
              <a:p>
                <a:pPr marL="1446213" lvl="4" indent="-171450"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𝑦𝑐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"/>
                            <m:ctrlP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zh-TW" altLang="en-US" sz="10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05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0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05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0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05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0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05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TW" altLang="en-US" sz="10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sz="105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105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050" dirty="0"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105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105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105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050" dirty="0"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0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105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sz="105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05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105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05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05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05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TW" sz="105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TW" sz="105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altLang="zh-TW" sz="105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105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sz="105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TW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105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105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050" dirty="0"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sz="105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p>
                                </m:sSup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US" altLang="zh-TW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105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sz="105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105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050" dirty="0"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050" dirty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e>
                    </m:nary>
                  </m:oMath>
                </a14:m>
                <a:endParaRPr lang="en-US" altLang="zh-TW" sz="1100" dirty="0">
                  <a:solidFill>
                    <a:srgbClr val="FF0000"/>
                  </a:solidFill>
                </a:endParaRPr>
              </a:p>
              <a:p>
                <a:pPr marL="1157287" lvl="3" indent="-171450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TW" sz="1100" dirty="0"/>
                  <a:t>Negative samples near the ground truth bounding box, which are often ambiguous due to overlapping with background, are assigned lower weights to reduce their impact during training.</a:t>
                </a:r>
              </a:p>
              <a:p>
                <a:pPr marL="989013" lvl="3" indent="-17145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𝒓𝒆𝒈</m:t>
                        </m:r>
                      </m:sub>
                    </m:sSub>
                  </m:oMath>
                </a14:m>
                <a:r>
                  <a:rPr lang="en-US" altLang="zh-TW" sz="1100" dirty="0"/>
                  <a:t> </a:t>
                </a:r>
                <a:r>
                  <a:rPr lang="en-US" altLang="zh-TW" sz="1100" dirty="0">
                    <a:sym typeface="Wingdings" panose="05000000000000000000" pitchFamily="2" charset="2"/>
                  </a:rPr>
                  <a:t> </a:t>
                </a:r>
                <a:r>
                  <a:rPr lang="en-US" altLang="zh-TW" sz="1100" dirty="0" err="1"/>
                  <a:t>GIoU</a:t>
                </a:r>
                <a:r>
                  <a:rPr lang="en-US" altLang="zh-TW" sz="1100" dirty="0"/>
                  <a:t> loss + Gaussian-based reweighting coefficient </a:t>
                </a:r>
                <a:r>
                  <a:rPr lang="en-US" altLang="zh-TW" sz="1100" dirty="0">
                    <a:solidFill>
                      <a:srgbClr val="FF0000"/>
                    </a:solidFill>
                  </a:rPr>
                  <a:t>for regression target </a:t>
                </a:r>
              </a:p>
              <a:p>
                <a:pPr marL="1446213" lvl="4" indent="-171450"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TW" sz="1100" b="0" dirty="0"/>
                  <a:t> =</a:t>
                </a:r>
                <a14:m>
                  <m:oMath xmlns:m="http://schemas.openxmlformats.org/officeDocument/2006/math">
                    <m:r>
                      <a:rPr lang="en-US" altLang="zh-TW" sz="11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1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𝐺𝐼𝑜𝑈</m:t>
                        </m:r>
                        <m:d>
                          <m:dPr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11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100" dirty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1100" b="0" i="1" dirty="0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US" altLang="zh-TW" sz="11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11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1100" dirty="0">
                  <a:solidFill>
                    <a:srgbClr val="FF0000"/>
                  </a:solidFill>
                </a:endParaRPr>
              </a:p>
              <a:p>
                <a:pPr marL="1609725" lvl="3" indent="-1714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900" dirty="0"/>
                  <a:t> =</a:t>
                </a:r>
                <a:r>
                  <a:rPr lang="zh-TW" altLang="en-US" sz="9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9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9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9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9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9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TW" sz="9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TW" sz="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TW" sz="9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TW" sz="9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9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9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nary>
                                <m:r>
                                  <a:rPr lang="en-US" altLang="zh-TW" sz="9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sSub>
                              <m:sSubPr>
                                <m:ctrlP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9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0. </m:t>
                            </m:r>
                            <m:r>
                              <a:rPr lang="en-US" altLang="zh-TW" sz="9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300" dirty="0"/>
              </a:p>
              <a:p>
                <a:pPr marL="1609725" lvl="3" indent="-171450">
                  <a:buFontTx/>
                  <a:buChar char="-"/>
                </a:pPr>
                <a:endParaRPr lang="en-US" altLang="zh-TW" sz="300" dirty="0"/>
              </a:p>
              <a:p>
                <a:pPr marL="1701800" lvl="1" indent="-88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9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900" dirty="0"/>
                  <a:t>: the area of the m-</a:t>
                </a:r>
                <a:r>
                  <a:rPr lang="en-US" altLang="zh-TW" sz="900" dirty="0" err="1"/>
                  <a:t>th</a:t>
                </a:r>
                <a:r>
                  <a:rPr lang="en-US" altLang="zh-TW" sz="900" dirty="0"/>
                  <a:t> </a:t>
                </a:r>
                <a:r>
                  <a:rPr lang="en-US" altLang="zh-TW" sz="900" dirty="0" err="1"/>
                  <a:t>bbox</a:t>
                </a:r>
                <a:r>
                  <a:rPr lang="en-US" altLang="zh-TW" sz="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9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9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TW" sz="1100" dirty="0">
                  <a:solidFill>
                    <a:srgbClr val="FF0000"/>
                  </a:solidFill>
                </a:endParaRPr>
              </a:p>
              <a:p>
                <a:pPr marL="1157288" lvl="4" indent="-171450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TW" sz="1100" dirty="0"/>
                  <a:t>Reduce the weight of edge samples based on their gaussian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100" dirty="0"/>
                  <a:t>) to minimize the impact of low-quality samples during training.</a:t>
                </a:r>
                <a:endParaRPr lang="en-US" altLang="zh-TW" sz="11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076325" lvl="3" indent="-90488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TW" sz="1100" dirty="0"/>
              </a:p>
            </p:txBody>
          </p:sp>
        </mc:Choice>
        <mc:Fallback>
          <p:sp>
            <p:nvSpPr>
              <p:cNvPr id="2" name="內容版面配置區 1">
                <a:extLst>
                  <a:ext uri="{FF2B5EF4-FFF2-40B4-BE49-F238E27FC236}">
                    <a16:creationId xmlns:a16="http://schemas.microsoft.com/office/drawing/2014/main" id="{74321042-3690-4098-0157-EB9BB8AB8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8" y="2299203"/>
                <a:ext cx="9144000" cy="4671668"/>
              </a:xfrm>
              <a:prstGeom prst="rect">
                <a:avLst/>
              </a:prstGeom>
              <a:blipFill>
                <a:blip r:embed="rId2"/>
                <a:stretch>
                  <a:fillRect b="-74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60A73BCA-C861-060E-3A70-2156FF9C4121}"/>
              </a:ext>
            </a:extLst>
          </p:cNvPr>
          <p:cNvGrpSpPr/>
          <p:nvPr/>
        </p:nvGrpSpPr>
        <p:grpSpPr>
          <a:xfrm>
            <a:off x="-1068" y="290935"/>
            <a:ext cx="9028524" cy="2102774"/>
            <a:chOff x="-1068" y="290935"/>
            <a:chExt cx="9028524" cy="210277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17F18E0-AC99-9AE2-F038-6B1A4F2113A2}"/>
                </a:ext>
              </a:extLst>
            </p:cNvPr>
            <p:cNvGrpSpPr/>
            <p:nvPr/>
          </p:nvGrpSpPr>
          <p:grpSpPr>
            <a:xfrm>
              <a:off x="-1068" y="318715"/>
              <a:ext cx="9028524" cy="2074994"/>
              <a:chOff x="-45391" y="256763"/>
              <a:chExt cx="9028524" cy="3238837"/>
            </a:xfrm>
          </p:grpSpPr>
          <p:pic>
            <p:nvPicPr>
              <p:cNvPr id="11" name="圖片 10" descr="一張含有 文字, 圖表, 方案, 螢幕擷取畫面 的圖片&#10;&#10;自動產生的描述">
                <a:extLst>
                  <a:ext uri="{FF2B5EF4-FFF2-40B4-BE49-F238E27FC236}">
                    <a16:creationId xmlns:a16="http://schemas.microsoft.com/office/drawing/2014/main" id="{4046D6AD-92FA-5DD4-ABB8-D6C124BEB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1" y="305493"/>
                <a:ext cx="8542866" cy="3042813"/>
              </a:xfrm>
              <a:prstGeom prst="rect">
                <a:avLst/>
              </a:prstGeom>
            </p:spPr>
          </p:pic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347B7031-6933-DC50-7C74-A31A4A635D12}"/>
                  </a:ext>
                </a:extLst>
              </p:cNvPr>
              <p:cNvGrpSpPr/>
              <p:nvPr/>
            </p:nvGrpSpPr>
            <p:grpSpPr>
              <a:xfrm>
                <a:off x="5257799" y="256763"/>
                <a:ext cx="3725334" cy="2747283"/>
                <a:chOff x="2201333" y="3687383"/>
                <a:chExt cx="3558329" cy="2980857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F613F978-D3EB-E06D-2D95-091D22328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2014" b="19447"/>
                <a:stretch/>
              </p:blipFill>
              <p:spPr>
                <a:xfrm>
                  <a:off x="2201333" y="3687383"/>
                  <a:ext cx="3558329" cy="2980857"/>
                </a:xfrm>
                <a:prstGeom prst="rect">
                  <a:avLst/>
                </a:prstGeom>
              </p:spPr>
            </p:pic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A31EC6E-07A4-90CB-66BD-F3A5FA1F6234}"/>
                    </a:ext>
                  </a:extLst>
                </p:cNvPr>
                <p:cNvSpPr txBox="1"/>
                <p:nvPr/>
              </p:nvSpPr>
              <p:spPr>
                <a:xfrm>
                  <a:off x="2382386" y="4845123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8C4369A-FF98-BC0C-F722-EB9B87471723}"/>
                    </a:ext>
                  </a:extLst>
                </p:cNvPr>
                <p:cNvSpPr txBox="1"/>
                <p:nvPr/>
              </p:nvSpPr>
              <p:spPr>
                <a:xfrm>
                  <a:off x="2662766" y="4423160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85" name="文字方塊 84">
                  <a:extLst>
                    <a:ext uri="{FF2B5EF4-FFF2-40B4-BE49-F238E27FC236}">
                      <a16:creationId xmlns:a16="http://schemas.microsoft.com/office/drawing/2014/main" id="{D6EC0C18-7B22-EF40-381E-F8A65EFC22DF}"/>
                    </a:ext>
                  </a:extLst>
                </p:cNvPr>
                <p:cNvSpPr txBox="1"/>
                <p:nvPr/>
              </p:nvSpPr>
              <p:spPr>
                <a:xfrm>
                  <a:off x="3015828" y="4681455"/>
                  <a:ext cx="852744" cy="367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Conv 1x1x1 </a:t>
                  </a:r>
                  <a:r>
                    <a:rPr lang="en-US" altLang="zh-TW" sz="8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800" dirty="0"/>
                    <a:t>12x12x12x1c</a:t>
                  </a:r>
                  <a:endParaRPr lang="zh-TW" altLang="en-US" sz="800" dirty="0"/>
                </a:p>
              </p:txBody>
            </p:sp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6D127A96-F153-669B-6B54-1820C8D5B165}"/>
                    </a:ext>
                  </a:extLst>
                </p:cNvPr>
                <p:cNvSpPr txBox="1"/>
                <p:nvPr/>
              </p:nvSpPr>
              <p:spPr>
                <a:xfrm>
                  <a:off x="2652182" y="5398519"/>
                  <a:ext cx="3683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x4</a:t>
                  </a:r>
                  <a:endParaRPr lang="zh-TW" altLang="en-US" sz="1200" dirty="0"/>
                </a:p>
              </p:txBody>
            </p:sp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2A51927A-12B4-2ABC-D4EA-FEBE54A0FD58}"/>
                    </a:ext>
                  </a:extLst>
                </p:cNvPr>
                <p:cNvSpPr txBox="1"/>
                <p:nvPr/>
              </p:nvSpPr>
              <p:spPr>
                <a:xfrm>
                  <a:off x="2934139" y="5823993"/>
                  <a:ext cx="1651375" cy="509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700" dirty="0"/>
                    <a:t>Conv 1x1x1</a:t>
                  </a:r>
                </a:p>
                <a:p>
                  <a:r>
                    <a:rPr lang="en-US" altLang="zh-TW" sz="700" dirty="0">
                      <a:sym typeface="Wingdings" panose="05000000000000000000" pitchFamily="2" charset="2"/>
                    </a:rPr>
                    <a:t></a:t>
                  </a:r>
                  <a:r>
                    <a:rPr lang="en-US" altLang="zh-TW" sz="700" dirty="0"/>
                    <a:t>12x12x12x</a:t>
                  </a:r>
                  <a:r>
                    <a:rPr lang="en-US" altLang="zh-TW" sz="700" dirty="0">
                      <a:solidFill>
                        <a:srgbClr val="FF0000"/>
                      </a:solidFill>
                    </a:rPr>
                    <a:t>102c</a:t>
                  </a:r>
                  <a:r>
                    <a:rPr lang="en-US" altLang="zh-TW" sz="700" dirty="0"/>
                    <a:t> </a:t>
                  </a:r>
                </a:p>
                <a:p>
                  <a:r>
                    <a:rPr lang="en-US" altLang="zh-TW" sz="700" dirty="0"/>
                    <a:t>(6 directions x 17 bins =102</a:t>
                  </a:r>
                  <a:r>
                    <a:rPr lang="en-US" altLang="zh-TW" sz="1050" dirty="0"/>
                    <a:t>)</a:t>
                  </a:r>
                  <a:endParaRPr lang="zh-TW" altLang="en-US" sz="1050" dirty="0"/>
                </a:p>
              </p:txBody>
            </p:sp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E817C5D0-E97A-2900-DCF0-495910FE65AE}"/>
                    </a:ext>
                  </a:extLst>
                </p:cNvPr>
                <p:cNvSpPr txBox="1"/>
                <p:nvPr/>
              </p:nvSpPr>
              <p:spPr>
                <a:xfrm>
                  <a:off x="2337245" y="6036840"/>
                  <a:ext cx="853361" cy="2337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800" dirty="0"/>
                    <a:t>12x12x12x256c</a:t>
                  </a:r>
                  <a:endParaRPr lang="zh-TW" altLang="en-US" sz="800" dirty="0"/>
                </a:p>
              </p:txBody>
            </p:sp>
          </p:grp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E54355A-447A-3CDA-6C73-3DABE7ED3156}"/>
                  </a:ext>
                </a:extLst>
              </p:cNvPr>
              <p:cNvSpPr/>
              <p:nvPr/>
            </p:nvSpPr>
            <p:spPr>
              <a:xfrm>
                <a:off x="7038498" y="1700631"/>
                <a:ext cx="1258358" cy="92023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49DFAA6-2593-2FBC-788E-5092EFFC10E1}"/>
                  </a:ext>
                </a:extLst>
              </p:cNvPr>
              <p:cNvSpPr txBox="1"/>
              <p:nvPr/>
            </p:nvSpPr>
            <p:spPr>
              <a:xfrm>
                <a:off x="4962798" y="807284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1) </a:t>
                </a:r>
                <a:r>
                  <a:rPr lang="en-US" altLang="zh-TW" sz="1100" dirty="0" err="1">
                    <a:solidFill>
                      <a:srgbClr val="FF0000"/>
                    </a:solidFill>
                  </a:rPr>
                  <a:t>cls</a:t>
                </a:r>
                <a:r>
                  <a:rPr lang="en-US" altLang="zh-TW" sz="1100" dirty="0">
                    <a:solidFill>
                      <a:srgbClr val="FF0000"/>
                    </a:solidFill>
                  </a:rPr>
                  <a:t>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75CD93B-48BD-41E2-EA1E-E589FABB28C2}"/>
                  </a:ext>
                </a:extLst>
              </p:cNvPr>
              <p:cNvSpPr txBox="1"/>
              <p:nvPr/>
            </p:nvSpPr>
            <p:spPr>
              <a:xfrm>
                <a:off x="4951907" y="2100805"/>
                <a:ext cx="778090" cy="67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2) loc subnet</a:t>
                </a:r>
                <a:endParaRPr lang="zh-TW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5519B5F-764C-0D5B-03BB-83967642938E}"/>
                  </a:ext>
                </a:extLst>
              </p:cNvPr>
              <p:cNvSpPr txBox="1"/>
              <p:nvPr/>
            </p:nvSpPr>
            <p:spPr>
              <a:xfrm>
                <a:off x="4868433" y="3159316"/>
                <a:ext cx="3614523" cy="3362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/>
                  <a:t>Head</a:t>
                </a:r>
                <a:endParaRPr lang="zh-TW" altLang="en-US" sz="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47BB3974-600D-CF7B-AB0A-D70FEF0867DC}"/>
                      </a:ext>
                    </a:extLst>
                  </p:cNvPr>
                  <p:cNvSpPr txBox="1"/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100" dirty="0">
                        <a:solidFill>
                          <a:srgbClr val="00B0F0"/>
                        </a:solidFill>
                      </a:rPr>
                      <a:t>height x width x depth /</a:t>
                    </a:r>
                    <a14:m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𝑠𝑡𝑟𝑖𝑑</m:t>
                        </m:r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endParaRPr lang="zh-TW" altLang="en-US" sz="11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945B8404-B2B5-C8D5-E927-A11C6DEC7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5391" y="2950000"/>
                    <a:ext cx="2062631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857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9B63DBB-C9FA-9625-7871-5E82D68400A5}"/>
                  </a:ext>
                </a:extLst>
              </p:cNvPr>
              <p:cNvSpPr/>
              <p:nvPr/>
            </p:nvSpPr>
            <p:spPr>
              <a:xfrm>
                <a:off x="2385454" y="396056"/>
                <a:ext cx="1540483" cy="2716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平行四邊形 18">
                <a:extLst>
                  <a:ext uri="{FF2B5EF4-FFF2-40B4-BE49-F238E27FC236}">
                    <a16:creationId xmlns:a16="http://schemas.microsoft.com/office/drawing/2014/main" id="{B7AA03BC-83AA-FD33-5BF6-135757C89A04}"/>
                  </a:ext>
                </a:extLst>
              </p:cNvPr>
              <p:cNvSpPr/>
              <p:nvPr/>
            </p:nvSpPr>
            <p:spPr>
              <a:xfrm>
                <a:off x="2411847" y="2140577"/>
                <a:ext cx="1506175" cy="39956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平行四邊形 19">
                <a:extLst>
                  <a:ext uri="{FF2B5EF4-FFF2-40B4-BE49-F238E27FC236}">
                    <a16:creationId xmlns:a16="http://schemas.microsoft.com/office/drawing/2014/main" id="{81DF17EC-0864-90E7-1EC5-9D6B08DFAAE8}"/>
                  </a:ext>
                </a:extLst>
              </p:cNvPr>
              <p:cNvSpPr/>
              <p:nvPr/>
            </p:nvSpPr>
            <p:spPr>
              <a:xfrm>
                <a:off x="2568158" y="1618512"/>
                <a:ext cx="1232433" cy="430612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平行四邊形 20">
                <a:extLst>
                  <a:ext uri="{FF2B5EF4-FFF2-40B4-BE49-F238E27FC236}">
                    <a16:creationId xmlns:a16="http://schemas.microsoft.com/office/drawing/2014/main" id="{84F3FDB6-9400-BBC3-D776-500B5C9BF99D}"/>
                  </a:ext>
                </a:extLst>
              </p:cNvPr>
              <p:cNvSpPr/>
              <p:nvPr/>
            </p:nvSpPr>
            <p:spPr>
              <a:xfrm>
                <a:off x="2695479" y="1172944"/>
                <a:ext cx="977789" cy="360725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379A8A34-019A-D876-8C00-6AE1613295E2}"/>
                  </a:ext>
                </a:extLst>
              </p:cNvPr>
              <p:cNvCxnSpPr>
                <a:cxnSpLocks/>
                <a:endCxn id="21" idx="5"/>
              </p:cNvCxnSpPr>
              <p:nvPr/>
            </p:nvCxnSpPr>
            <p:spPr>
              <a:xfrm flipV="1">
                <a:off x="2078831" y="1353307"/>
                <a:ext cx="735498" cy="101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9C47517A-6027-3FD0-668E-1109E064563D}"/>
                  </a:ext>
                </a:extLst>
              </p:cNvPr>
              <p:cNvCxnSpPr>
                <a:cxnSpLocks/>
                <a:endCxn id="20" idx="5"/>
              </p:cNvCxnSpPr>
              <p:nvPr/>
            </p:nvCxnSpPr>
            <p:spPr>
              <a:xfrm>
                <a:off x="2152977" y="1833818"/>
                <a:ext cx="55705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0A86D0A0-A085-B349-3C7A-4A73F79F0F4B}"/>
                  </a:ext>
                </a:extLst>
              </p:cNvPr>
              <p:cNvCxnSpPr>
                <a:cxnSpLocks/>
                <a:endCxn id="19" idx="5"/>
              </p:cNvCxnSpPr>
              <p:nvPr/>
            </p:nvCxnSpPr>
            <p:spPr>
              <a:xfrm>
                <a:off x="2156143" y="2339992"/>
                <a:ext cx="387350" cy="36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77738BC2-CD01-DC56-D4F4-40D53F9E66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585" y="1348969"/>
                <a:ext cx="564349" cy="11175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B16988B8-950D-1582-93BC-19226CE611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V="1">
                <a:off x="3658715" y="1819982"/>
                <a:ext cx="417298" cy="1383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0E393445-7602-77A4-D4FA-37AD1BE7479D}"/>
                  </a:ext>
                </a:extLst>
              </p:cNvPr>
              <p:cNvCxnSpPr>
                <a:cxnSpLocks/>
                <a:stCxn id="19" idx="2"/>
              </p:cNvCxnSpPr>
              <p:nvPr/>
            </p:nvCxnSpPr>
            <p:spPr>
              <a:xfrm flipV="1">
                <a:off x="3786376" y="2339992"/>
                <a:ext cx="289637" cy="36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85C1343-BAB4-0478-202B-D100993E04FD}"/>
                  </a:ext>
                </a:extLst>
              </p:cNvPr>
              <p:cNvSpPr/>
              <p:nvPr/>
            </p:nvSpPr>
            <p:spPr>
              <a:xfrm>
                <a:off x="3881980" y="333403"/>
                <a:ext cx="914400" cy="2991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00754596-E8D0-4777-868A-57F820600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117" y="402263"/>
                <a:ext cx="29347" cy="290325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平行四邊形 30">
                <a:extLst>
                  <a:ext uri="{FF2B5EF4-FFF2-40B4-BE49-F238E27FC236}">
                    <a16:creationId xmlns:a16="http://schemas.microsoft.com/office/drawing/2014/main" id="{04EE10A7-0648-216B-9DB9-F3C9483D100F}"/>
                  </a:ext>
                </a:extLst>
              </p:cNvPr>
              <p:cNvSpPr/>
              <p:nvPr/>
            </p:nvSpPr>
            <p:spPr>
              <a:xfrm>
                <a:off x="1332209" y="830339"/>
                <a:ext cx="821156" cy="274201"/>
              </a:xfrm>
              <a:prstGeom prst="parallelogram">
                <a:avLst>
                  <a:gd name="adj" fmla="val 71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549CC1C-110E-1EFF-2BBC-E84C762DD671}"/>
                  </a:ext>
                </a:extLst>
              </p:cNvPr>
              <p:cNvSpPr/>
              <p:nvPr/>
            </p:nvSpPr>
            <p:spPr>
              <a:xfrm>
                <a:off x="1412579" y="1200683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CC34EDA-E5AC-C6D9-70A6-0A87C7155402}"/>
                  </a:ext>
                </a:extLst>
              </p:cNvPr>
              <p:cNvSpPr/>
              <p:nvPr/>
            </p:nvSpPr>
            <p:spPr>
              <a:xfrm>
                <a:off x="1332209" y="1663729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EDE4B31-16CC-CD09-769D-5696B7CBB09C}"/>
                  </a:ext>
                </a:extLst>
              </p:cNvPr>
              <p:cNvSpPr/>
              <p:nvPr/>
            </p:nvSpPr>
            <p:spPr>
              <a:xfrm>
                <a:off x="1214938" y="2160937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0544CD5-F901-275A-B15B-3FA41FAAE26E}"/>
                  </a:ext>
                </a:extLst>
              </p:cNvPr>
              <p:cNvSpPr/>
              <p:nvPr/>
            </p:nvSpPr>
            <p:spPr>
              <a:xfrm>
                <a:off x="1515633" y="839608"/>
                <a:ext cx="374654" cy="16317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C5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253884A8-081D-A9B7-1C8C-61EE66284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49917" y="1047388"/>
                <a:ext cx="13618" cy="220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2618826-5978-4842-4955-A8AABA482ADC}"/>
                  </a:ext>
                </a:extLst>
              </p:cNvPr>
              <p:cNvSpPr/>
              <p:nvPr/>
            </p:nvSpPr>
            <p:spPr>
              <a:xfrm>
                <a:off x="2900957" y="1189133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P4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EBB94CE-22F2-1767-6D19-1BDEA1C73A28}"/>
                  </a:ext>
                </a:extLst>
              </p:cNvPr>
              <p:cNvSpPr/>
              <p:nvPr/>
            </p:nvSpPr>
            <p:spPr>
              <a:xfrm>
                <a:off x="2828933" y="1656811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P3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A9D119E-2BF7-2873-1AA9-74CB1B80760D}"/>
                  </a:ext>
                </a:extLst>
              </p:cNvPr>
              <p:cNvSpPr/>
              <p:nvPr/>
            </p:nvSpPr>
            <p:spPr>
              <a:xfrm>
                <a:off x="2660480" y="2171846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P2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平行四邊形 39">
                <a:extLst>
                  <a:ext uri="{FF2B5EF4-FFF2-40B4-BE49-F238E27FC236}">
                    <a16:creationId xmlns:a16="http://schemas.microsoft.com/office/drawing/2014/main" id="{23929990-DA36-25DD-24D4-2D7419484AF3}"/>
                  </a:ext>
                </a:extLst>
              </p:cNvPr>
              <p:cNvSpPr/>
              <p:nvPr/>
            </p:nvSpPr>
            <p:spPr>
              <a:xfrm>
                <a:off x="2845321" y="806363"/>
                <a:ext cx="720474" cy="299088"/>
              </a:xfrm>
              <a:prstGeom prst="parallelogram">
                <a:avLst>
                  <a:gd name="adj" fmla="val 65895"/>
                </a:avLst>
              </a:prstGeom>
              <a:solidFill>
                <a:srgbClr val="92D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ED940B83-479E-0890-38C9-1644A74CE73B}"/>
                  </a:ext>
                </a:extLst>
              </p:cNvPr>
              <p:cNvCxnSpPr>
                <a:cxnSpLocks/>
                <a:stCxn id="31" idx="2"/>
                <a:endCxn id="40" idx="5"/>
              </p:cNvCxnSpPr>
              <p:nvPr/>
            </p:nvCxnSpPr>
            <p:spPr>
              <a:xfrm flipV="1">
                <a:off x="2054797" y="955907"/>
                <a:ext cx="889066" cy="115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3894F80-C1C4-47C4-1A46-7C25E61B4EF1}"/>
                  </a:ext>
                </a:extLst>
              </p:cNvPr>
              <p:cNvSpPr/>
              <p:nvPr/>
            </p:nvSpPr>
            <p:spPr>
              <a:xfrm>
                <a:off x="3016260" y="811919"/>
                <a:ext cx="374654" cy="16317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200" dirty="0">
                    <a:solidFill>
                      <a:schemeClr val="tx1"/>
                    </a:solidFill>
                  </a:rPr>
                  <a:t>P5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3E975034-4942-ABB1-0C5C-8631D0937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022" y="1011873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E9E11DC2-E63D-812C-30DF-FE3856563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4543" y="1500035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C0EBD143-E7F3-048D-9F13-8AECC2194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4064" y="1988197"/>
                <a:ext cx="0" cy="1753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361FFEE-4E09-F436-5E68-0F9807983132}"/>
                  </a:ext>
                </a:extLst>
              </p:cNvPr>
              <p:cNvSpPr/>
              <p:nvPr/>
            </p:nvSpPr>
            <p:spPr>
              <a:xfrm>
                <a:off x="-7046" y="2259083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48x48x48 /2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D74B902-2B78-E6AD-5477-58EAC9BAC0E9}"/>
                  </a:ext>
                </a:extLst>
              </p:cNvPr>
              <p:cNvSpPr/>
              <p:nvPr/>
            </p:nvSpPr>
            <p:spPr>
              <a:xfrm>
                <a:off x="-4671" y="1754252"/>
                <a:ext cx="881751" cy="135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24x24x24 /4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AB17AE0-1CAD-F143-CB43-8FE216C5F5C6}"/>
                  </a:ext>
                </a:extLst>
              </p:cNvPr>
              <p:cNvSpPr/>
              <p:nvPr/>
            </p:nvSpPr>
            <p:spPr>
              <a:xfrm>
                <a:off x="-2294" y="1249419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12x12x12 /8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94C2B2E-323B-706D-EBAD-BF2D64631D10}"/>
                  </a:ext>
                </a:extLst>
              </p:cNvPr>
              <p:cNvSpPr/>
              <p:nvPr/>
            </p:nvSpPr>
            <p:spPr>
              <a:xfrm>
                <a:off x="13791" y="838802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6x6x6 /16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427E760-64D1-6E01-A679-3D04B1FFA07F}"/>
                  </a:ext>
                </a:extLst>
              </p:cNvPr>
              <p:cNvSpPr/>
              <p:nvPr/>
            </p:nvSpPr>
            <p:spPr>
              <a:xfrm>
                <a:off x="2475" y="2668660"/>
                <a:ext cx="836588" cy="13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96x96x96 /1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BC484B9-2211-7BA3-5E87-EC35CD12CEC9}"/>
                  </a:ext>
                </a:extLst>
              </p:cNvPr>
              <p:cNvSpPr/>
              <p:nvPr/>
            </p:nvSpPr>
            <p:spPr>
              <a:xfrm>
                <a:off x="166191" y="419696"/>
                <a:ext cx="663351" cy="133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E12DABD-A175-5015-BBA3-B3FFF298AC4A}"/>
                  </a:ext>
                </a:extLst>
              </p:cNvPr>
              <p:cNvSpPr txBox="1"/>
              <p:nvPr/>
            </p:nvSpPr>
            <p:spPr>
              <a:xfrm>
                <a:off x="7728318" y="1369052"/>
                <a:ext cx="9807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0070C0"/>
                    </a:solidFill>
                  </a:rPr>
                  <a:t>X6 direction</a:t>
                </a:r>
                <a:endParaRPr lang="zh-TW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A35B422-33A3-F61C-4DFB-6E9659DB3902}"/>
                  </a:ext>
                </a:extLst>
              </p:cNvPr>
              <p:cNvSpPr txBox="1"/>
              <p:nvPr/>
            </p:nvSpPr>
            <p:spPr>
              <a:xfrm>
                <a:off x="7003287" y="2337981"/>
                <a:ext cx="1655391" cy="36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>
                    <a:solidFill>
                      <a:srgbClr val="0070C0"/>
                    </a:solidFill>
                  </a:rPr>
                  <a:t>17</a:t>
                </a:r>
                <a:r>
                  <a:rPr lang="zh-TW" altLang="en-US" sz="900" dirty="0">
                    <a:solidFill>
                      <a:srgbClr val="0070C0"/>
                    </a:solidFill>
                  </a:rPr>
                  <a:t>個</a:t>
                </a:r>
                <a:r>
                  <a:rPr lang="en-US" altLang="zh-TW" sz="900" dirty="0">
                    <a:solidFill>
                      <a:srgbClr val="0070C0"/>
                    </a:solidFill>
                  </a:rPr>
                  <a:t>bin (0-16)/direction</a:t>
                </a:r>
                <a:endParaRPr lang="zh-TW" altLang="en-US" sz="9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2DC975F-891F-76CF-D57F-1481B6DF2FC5}"/>
                  </a:ext>
                </a:extLst>
              </p:cNvPr>
              <p:cNvSpPr/>
              <p:nvPr/>
            </p:nvSpPr>
            <p:spPr>
              <a:xfrm>
                <a:off x="7743519" y="1956569"/>
                <a:ext cx="432789" cy="180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乘號 76">
                <a:extLst>
                  <a:ext uri="{FF2B5EF4-FFF2-40B4-BE49-F238E27FC236}">
                    <a16:creationId xmlns:a16="http://schemas.microsoft.com/office/drawing/2014/main" id="{BEA02E0C-C241-E7C2-729F-1D7291B0085F}"/>
                  </a:ext>
                </a:extLst>
              </p:cNvPr>
              <p:cNvSpPr/>
              <p:nvPr/>
            </p:nvSpPr>
            <p:spPr>
              <a:xfrm>
                <a:off x="4076000" y="602167"/>
                <a:ext cx="696137" cy="651212"/>
              </a:xfrm>
              <a:prstGeom prst="mathMultiply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4D4055E0-8DCE-4D7F-FBEF-EA2544063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4269" y="939289"/>
                <a:ext cx="690979" cy="642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73CBB822-197C-4D5F-D13C-46F9D5A944DB}"/>
                    </a:ext>
                  </a:extLst>
                </p:cNvPr>
                <p:cNvSpPr txBox="1"/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65CB4415-397F-807D-F42E-315BBC609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540" y="290935"/>
                  <a:ext cx="400080" cy="276999"/>
                </a:xfrm>
                <a:prstGeom prst="rect">
                  <a:avLst/>
                </a:prstGeom>
                <a:blipFill>
                  <a:blip r:embed="rId9"/>
                  <a:stretch>
                    <a:fillRect r="-15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6A5525E-750E-05F4-E055-4BC96B9B8C50}"/>
                    </a:ext>
                  </a:extLst>
                </p:cNvPr>
                <p:cNvSpPr txBox="1"/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6D938FC1-E103-218C-4CCE-2F56D06CB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424" y="1856086"/>
                  <a:ext cx="400080" cy="292068"/>
                </a:xfrm>
                <a:prstGeom prst="rect">
                  <a:avLst/>
                </a:prstGeom>
                <a:blipFill>
                  <a:blip r:embed="rId10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94DD98DF-E076-D387-66C6-0CCC4BF8A655}"/>
                    </a:ext>
                  </a:extLst>
                </p:cNvPr>
                <p:cNvSpPr txBox="1"/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zh-TW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259AD62-FB54-E937-5755-ABCB923FE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909" y="1898600"/>
                  <a:ext cx="1658580" cy="275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927624ED-4218-6759-1982-D627064A903D}"/>
              </a:ext>
            </a:extLst>
          </p:cNvPr>
          <p:cNvSpPr/>
          <p:nvPr/>
        </p:nvSpPr>
        <p:spPr>
          <a:xfrm>
            <a:off x="3339397" y="4086945"/>
            <a:ext cx="2088212" cy="503023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AC6E26F-3835-AD87-9279-A6DAED094250}"/>
              </a:ext>
            </a:extLst>
          </p:cNvPr>
          <p:cNvSpPr txBox="1"/>
          <p:nvPr/>
        </p:nvSpPr>
        <p:spPr>
          <a:xfrm>
            <a:off x="3259356" y="3912423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00B0F0"/>
                </a:solidFill>
              </a:rPr>
              <a:t>Focal loss</a:t>
            </a:r>
            <a:endParaRPr lang="zh-TW" altLang="en-US" sz="105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6F595D1-FF41-0037-47B6-BE526A12A6EA}"/>
                  </a:ext>
                </a:extLst>
              </p:cNvPr>
              <p:cNvSpPr txBox="1"/>
              <p:nvPr/>
            </p:nvSpPr>
            <p:spPr>
              <a:xfrm>
                <a:off x="5259529" y="3523639"/>
                <a:ext cx="1619583" cy="380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>
                    <a:solidFill>
                      <a:srgbClr val="00B0F0"/>
                    </a:solidFill>
                  </a:rPr>
                  <a:t>Alan: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9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9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9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9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9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9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9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TW" altLang="en-US" sz="900" dirty="0">
                    <a:solidFill>
                      <a:srgbClr val="00B0F0"/>
                    </a:solidFill>
                  </a:rPr>
                  <a:t>接近</a:t>
                </a:r>
                <a:r>
                  <a:rPr lang="en-US" altLang="zh-TW" sz="900" dirty="0">
                    <a:solidFill>
                      <a:srgbClr val="00B0F0"/>
                    </a:solidFill>
                  </a:rPr>
                  <a:t>GT </a:t>
                </a:r>
                <a:r>
                  <a:rPr lang="en-US" altLang="zh-TW" sz="900" dirty="0" err="1">
                    <a:solidFill>
                      <a:srgbClr val="00B0F0"/>
                    </a:solidFill>
                  </a:rPr>
                  <a:t>bbox</a:t>
                </a:r>
                <a:r>
                  <a:rPr lang="en-US" altLang="zh-TW" sz="900" dirty="0">
                    <a:solidFill>
                      <a:srgbClr val="00B0F0"/>
                    </a:solidFill>
                  </a:rPr>
                  <a:t> </a:t>
                </a:r>
                <a:r>
                  <a:rPr lang="zh-TW" altLang="en-US" sz="900" dirty="0">
                    <a:solidFill>
                      <a:srgbClr val="00B0F0"/>
                    </a:solidFill>
                  </a:rPr>
                  <a:t>中心點值最高，越往邊界值越小</a:t>
                </a:r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6F595D1-FF41-0037-47B6-BE526A12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529" y="3523639"/>
                <a:ext cx="1619583" cy="380232"/>
              </a:xfrm>
              <a:prstGeom prst="rect">
                <a:avLst/>
              </a:prstGeom>
              <a:blipFill>
                <a:blip r:embed="rId1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E29D426-8574-F5FC-4C30-7222A780D30D}"/>
                  </a:ext>
                </a:extLst>
              </p:cNvPr>
              <p:cNvSpPr txBox="1"/>
              <p:nvPr/>
            </p:nvSpPr>
            <p:spPr>
              <a:xfrm>
                <a:off x="4016787" y="5365116"/>
                <a:ext cx="2902159" cy="6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9387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altLang="zh-TW" sz="800" dirty="0"/>
                  <a:t>:  m-</a:t>
                </a:r>
                <a:r>
                  <a:rPr lang="en-US" altLang="zh-TW" sz="800" dirty="0" err="1"/>
                  <a:t>th</a:t>
                </a:r>
                <a:r>
                  <a:rPr lang="en-US" altLang="zh-TW" sz="800" dirty="0"/>
                  <a:t> GT </a:t>
                </a:r>
                <a:r>
                  <a:rPr lang="en-US" altLang="zh-TW" sz="800" dirty="0" err="1"/>
                  <a:t>bbox</a:t>
                </a:r>
                <a:r>
                  <a:rPr lang="en-US" altLang="zh-TW" sz="800" dirty="0"/>
                  <a:t> annotation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800" dirty="0"/>
                  <a:t>)</a:t>
                </a:r>
              </a:p>
              <a:p>
                <a:pPr marL="177800" lvl="1" indent="-1588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800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TW" sz="80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8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800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altLang="zh-TW" sz="800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Predicted </a:t>
                </a:r>
                <a:r>
                  <a:rPr lang="en-US" altLang="zh-TW" sz="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bbox</a:t>
                </a:r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80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zh-TW" sz="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80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sz="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TW" sz="80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zh-TW" sz="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8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77800" lvl="1" indent="-1588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800" dirty="0"/>
                  <a:t> : Gaussian-area,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8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8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800" dirty="0"/>
                  <a:t>&gt; 0, include m-</a:t>
                </a:r>
                <a:r>
                  <a:rPr lang="en-US" altLang="zh-TW" sz="800" dirty="0" err="1"/>
                  <a:t>th</a:t>
                </a:r>
                <a:r>
                  <a:rPr lang="en-US" altLang="zh-TW" sz="800" dirty="0"/>
                  <a:t> GT </a:t>
                </a:r>
                <a:r>
                  <a:rPr lang="en-US" altLang="zh-TW" sz="800" dirty="0" err="1"/>
                  <a:t>bbox</a:t>
                </a:r>
                <a:endParaRPr lang="en-US" altLang="zh-TW" sz="800" dirty="0"/>
              </a:p>
              <a:p>
                <a:pPr marL="177800" lvl="1" indent="-1588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800" i="1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zh-TW" sz="800" dirty="0"/>
                  <a:t> : The number of regression target, the area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800" dirty="0"/>
                  <a:t> </a:t>
                </a:r>
              </a:p>
            </p:txBody>
          </p:sp>
        </mc:Choice>
        <mc:Fallback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E29D426-8574-F5FC-4C30-7222A780D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787" y="5365116"/>
                <a:ext cx="2902159" cy="612347"/>
              </a:xfrm>
              <a:prstGeom prst="rect">
                <a:avLst/>
              </a:prstGeom>
              <a:blipFill>
                <a:blip r:embed="rId1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圖片 61">
            <a:extLst>
              <a:ext uri="{FF2B5EF4-FFF2-40B4-BE49-F238E27FC236}">
                <a16:creationId xmlns:a16="http://schemas.microsoft.com/office/drawing/2014/main" id="{177D4B40-7253-A36C-6CB1-23661B7B6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917" t="9492" r="6064"/>
          <a:stretch/>
        </p:blipFill>
        <p:spPr>
          <a:xfrm>
            <a:off x="6638437" y="5083237"/>
            <a:ext cx="693593" cy="8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6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BFD53-73D8-DF49-E52B-D947C98F8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396E3F-D4F1-7AF5-3C78-65B02AD2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36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E1822-F749-1831-6508-1CAE0A3EF450}"/>
              </a:ext>
            </a:extLst>
          </p:cNvPr>
          <p:cNvSpPr txBox="1"/>
          <p:nvPr/>
        </p:nvSpPr>
        <p:spPr>
          <a:xfrm>
            <a:off x="66078" y="54650"/>
            <a:ext cx="4223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/>
              <a:t>Label assign method</a:t>
            </a:r>
            <a:endParaRPr lang="zh-TW" altLang="en-US" sz="20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E928109-0038-E6E3-2203-0D0BBFF47977}"/>
              </a:ext>
            </a:extLst>
          </p:cNvPr>
          <p:cNvSpPr txBox="1"/>
          <p:nvPr/>
        </p:nvSpPr>
        <p:spPr>
          <a:xfrm>
            <a:off x="5677931" y="-43662"/>
            <a:ext cx="3704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Alan:</a:t>
            </a:r>
          </a:p>
          <a:p>
            <a:pPr marL="85725" indent="-85725">
              <a:buFontTx/>
              <a:buChar char="-"/>
            </a:pPr>
            <a:r>
              <a:rPr lang="en-US" altLang="zh-TW" sz="1200" dirty="0"/>
              <a:t>Green color </a:t>
            </a:r>
            <a:r>
              <a:rPr lang="en-US" altLang="zh-TW" sz="1200" dirty="0" err="1"/>
              <a:t>bbox</a:t>
            </a:r>
            <a:r>
              <a:rPr lang="en-US" altLang="zh-TW" sz="1200" dirty="0"/>
              <a:t>: ground-truth </a:t>
            </a:r>
            <a:r>
              <a:rPr lang="en-US" altLang="zh-TW" sz="1200" dirty="0" err="1"/>
              <a:t>bbox</a:t>
            </a:r>
            <a:r>
              <a:rPr lang="en-US" altLang="zh-TW" sz="1200" dirty="0"/>
              <a:t> </a:t>
            </a:r>
          </a:p>
          <a:p>
            <a:pPr marL="85725" indent="-85725">
              <a:buFontTx/>
              <a:buChar char="-"/>
            </a:pPr>
            <a:r>
              <a:rPr lang="en-US" altLang="zh-TW" sz="1200" dirty="0"/>
              <a:t>Red point: positive point</a:t>
            </a:r>
          </a:p>
          <a:p>
            <a:pPr marL="85725" indent="-85725">
              <a:buFontTx/>
              <a:buChar char="-"/>
            </a:pPr>
            <a:r>
              <a:rPr lang="en-US" altLang="zh-TW" sz="1200" dirty="0"/>
              <a:t>Gray point: negative point</a:t>
            </a:r>
          </a:p>
          <a:p>
            <a:pPr marL="85725" indent="-85725">
              <a:buFontTx/>
              <a:buChar char="-"/>
            </a:pPr>
            <a:r>
              <a:rPr lang="en-US" altLang="zh-TW" sz="1200" dirty="0"/>
              <a:t>White point: ignore point (</a:t>
            </a:r>
            <a:r>
              <a:rPr lang="zh-TW" altLang="en-US" sz="1200" dirty="0"/>
              <a:t>忽略掉</a:t>
            </a:r>
            <a:r>
              <a:rPr lang="en-US" altLang="zh-TW" sz="1200" dirty="0"/>
              <a:t>ignore grid point)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C0ED0A18-4287-93FC-AD8C-8FC094965F0A}"/>
              </a:ext>
            </a:extLst>
          </p:cNvPr>
          <p:cNvSpPr txBox="1"/>
          <p:nvPr/>
        </p:nvSpPr>
        <p:spPr>
          <a:xfrm>
            <a:off x="0" y="3195737"/>
            <a:ext cx="590356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2. Center-point matching method (</a:t>
            </a:r>
            <a:r>
              <a:rPr lang="en-US" altLang="zh-TW" sz="1400" dirty="0" err="1"/>
              <a:t>cpm</a:t>
            </a:r>
            <a:r>
              <a:rPr lang="en-US" altLang="zh-TW" sz="1400" dirty="0"/>
              <a:t>-net)</a:t>
            </a:r>
          </a:p>
          <a:p>
            <a:pPr marL="536575" indent="-265113">
              <a:tabLst>
                <a:tab pos="536575" algn="l"/>
              </a:tabLst>
            </a:pPr>
            <a:r>
              <a:rPr lang="en-US" altLang="zh-TW" sz="1400" dirty="0"/>
              <a:t>1) </a:t>
            </a:r>
            <a:r>
              <a:rPr lang="zh-TW" altLang="en-US" sz="1400" dirty="0"/>
              <a:t>定義</a:t>
            </a:r>
            <a:r>
              <a:rPr lang="en-US" altLang="zh-TW" sz="1400" dirty="0"/>
              <a:t>:</a:t>
            </a:r>
            <a:r>
              <a:rPr lang="zh-TW" altLang="en-US" sz="1400" dirty="0"/>
              <a:t>根據 </a:t>
            </a:r>
            <a:r>
              <a:rPr lang="en-US" altLang="zh-TW" sz="1400" dirty="0"/>
              <a:t>grid point </a:t>
            </a:r>
            <a:r>
              <a:rPr lang="zh-TW" altLang="en-US" sz="1400" dirty="0"/>
              <a:t>與 </a:t>
            </a:r>
            <a:r>
              <a:rPr lang="en-US" altLang="zh-TW" sz="1400" dirty="0"/>
              <a:t>ground-truth </a:t>
            </a:r>
            <a:r>
              <a:rPr lang="en-US" altLang="zh-TW" sz="1400" dirty="0" err="1"/>
              <a:t>bbox</a:t>
            </a:r>
            <a:r>
              <a:rPr lang="en-US" altLang="zh-TW" sz="1400" dirty="0"/>
              <a:t> </a:t>
            </a:r>
            <a:r>
              <a:rPr lang="zh-TW" altLang="en-US" sz="1400" dirty="0"/>
              <a:t>中心點的距離來決定 </a:t>
            </a:r>
            <a:r>
              <a:rPr lang="en-US" altLang="zh-TW" sz="1400" dirty="0"/>
              <a:t>grid point </a:t>
            </a:r>
            <a:r>
              <a:rPr lang="zh-TW" altLang="en-US" sz="1400" dirty="0"/>
              <a:t>的標籤類別。</a:t>
            </a:r>
            <a:endParaRPr lang="en-US" altLang="zh-TW" sz="1400" dirty="0"/>
          </a:p>
          <a:p>
            <a:pPr marL="808038" indent="-265113"/>
            <a:r>
              <a:rPr lang="en-US" altLang="zh-TW" sz="1400" dirty="0"/>
              <a:t>(1) </a:t>
            </a:r>
            <a:r>
              <a:rPr lang="zh-TW" altLang="en-US" sz="1400" dirty="0"/>
              <a:t>距離最小的 </a:t>
            </a:r>
            <a:r>
              <a:rPr lang="en-US" altLang="zh-TW" sz="1400" dirty="0"/>
              <a:t>k=5 </a:t>
            </a:r>
            <a:r>
              <a:rPr lang="zh-TW" altLang="en-US" sz="1400" dirty="0"/>
              <a:t>個 </a:t>
            </a:r>
            <a:r>
              <a:rPr lang="en-US" altLang="zh-TW" sz="1400" dirty="0"/>
              <a:t>grid point → Positive points</a:t>
            </a:r>
            <a:r>
              <a:rPr lang="zh-TW" altLang="en-US" sz="1400" dirty="0"/>
              <a:t>。</a:t>
            </a:r>
            <a:endParaRPr lang="en-US" altLang="zh-TW" sz="1400" dirty="0"/>
          </a:p>
          <a:p>
            <a:pPr marL="808038" indent="-265113"/>
            <a:r>
              <a:rPr lang="en-US" altLang="zh-TW" sz="1400" dirty="0"/>
              <a:t>(2) </a:t>
            </a:r>
            <a:r>
              <a:rPr lang="zh-TW" altLang="en-US" sz="1400" dirty="0"/>
              <a:t>第 </a:t>
            </a:r>
            <a:r>
              <a:rPr lang="en-US" altLang="zh-TW" sz="1400" dirty="0"/>
              <a:t>6 - 13 </a:t>
            </a:r>
            <a:r>
              <a:rPr lang="zh-TW" altLang="en-US" sz="1400" dirty="0"/>
              <a:t>近的 </a:t>
            </a:r>
            <a:r>
              <a:rPr lang="en-US" altLang="zh-TW" sz="1400" dirty="0"/>
              <a:t>grid point → Ignore points</a:t>
            </a:r>
            <a:r>
              <a:rPr lang="zh-TW" altLang="en-US" sz="1400" dirty="0"/>
              <a:t>。</a:t>
            </a:r>
            <a:endParaRPr lang="en-US" altLang="zh-TW" sz="1400" dirty="0"/>
          </a:p>
          <a:p>
            <a:pPr marL="808038" indent="-265113"/>
            <a:r>
              <a:rPr lang="en-US" altLang="zh-TW" sz="1400" dirty="0"/>
              <a:t>(3) </a:t>
            </a:r>
            <a:r>
              <a:rPr lang="zh-TW" altLang="en-US" sz="1400" dirty="0"/>
              <a:t>其餘的 </a:t>
            </a:r>
            <a:r>
              <a:rPr lang="en-US" altLang="zh-TW" sz="1400" dirty="0"/>
              <a:t>grid point → Negative points</a:t>
            </a:r>
            <a:r>
              <a:rPr lang="zh-TW" altLang="en-US" sz="1400" dirty="0"/>
              <a:t>。</a:t>
            </a:r>
            <a:endParaRPr lang="en-US" altLang="zh-TW" sz="1400" dirty="0"/>
          </a:p>
          <a:p>
            <a:pPr marL="536575" indent="-265113"/>
            <a:r>
              <a:rPr lang="en-US" altLang="zh-TW" sz="1400" dirty="0"/>
              <a:t>2) </a:t>
            </a:r>
            <a:r>
              <a:rPr lang="zh-TW" altLang="en-US" sz="1400" dirty="0"/>
              <a:t>優點</a:t>
            </a:r>
            <a:r>
              <a:rPr lang="en-US" altLang="zh-TW" sz="1400" dirty="0"/>
              <a:t>:</a:t>
            </a:r>
          </a:p>
          <a:p>
            <a:pPr marL="808038" indent="-265113">
              <a:buAutoNum type="arabicParenBoth"/>
            </a:pPr>
            <a:r>
              <a:rPr lang="zh-TW" altLang="en-US" sz="1400" dirty="0"/>
              <a:t>正樣本比例更穩定</a:t>
            </a:r>
            <a:endParaRPr lang="en-US" altLang="zh-TW" sz="1400" dirty="0"/>
          </a:p>
          <a:p>
            <a:pPr marL="1073150" indent="-171450">
              <a:buFontTx/>
              <a:buChar char="-"/>
            </a:pPr>
            <a:r>
              <a:rPr lang="zh-TW" altLang="en-US" sz="1400" dirty="0"/>
              <a:t>每個 </a:t>
            </a:r>
            <a:r>
              <a:rPr lang="en-US" altLang="zh-TW" sz="1400" dirty="0"/>
              <a:t>ground-truth </a:t>
            </a:r>
            <a:r>
              <a:rPr lang="en-US" altLang="zh-TW" sz="1400" dirty="0" err="1"/>
              <a:t>bbox</a:t>
            </a:r>
            <a:r>
              <a:rPr lang="en-US" altLang="zh-TW" sz="1400" dirty="0"/>
              <a:t> </a:t>
            </a:r>
            <a:r>
              <a:rPr lang="zh-TW" altLang="en-US" sz="1400" dirty="0"/>
              <a:t>固定會產生 </a:t>
            </a:r>
            <a:r>
              <a:rPr lang="en-US" altLang="zh-TW" sz="1400" dirty="0"/>
              <a:t>k(=5) </a:t>
            </a:r>
            <a:r>
              <a:rPr lang="zh-TW" altLang="en-US" sz="1400" dirty="0"/>
              <a:t>個 </a:t>
            </a:r>
            <a:r>
              <a:rPr lang="en-US" altLang="zh-TW" sz="1400" dirty="0"/>
              <a:t>positive points</a:t>
            </a:r>
            <a:r>
              <a:rPr lang="zh-TW" altLang="en-US" sz="1400" dirty="0"/>
              <a:t>，確保正樣本分配更加均勻，不會因為大小物件的不同而影響訓練效果。</a:t>
            </a:r>
            <a:endParaRPr lang="en-US" altLang="zh-TW" sz="1400" dirty="0"/>
          </a:p>
          <a:p>
            <a:pPr marL="808038" indent="-265113"/>
            <a:r>
              <a:rPr lang="en-US" altLang="zh-TW" sz="1400" dirty="0"/>
              <a:t>(2)   </a:t>
            </a:r>
            <a:r>
              <a:rPr lang="zh-TW" altLang="en-US" sz="1400" dirty="0"/>
              <a:t>加入 </a:t>
            </a:r>
            <a:r>
              <a:rPr lang="en-US" altLang="zh-TW" sz="1400" dirty="0"/>
              <a:t>ignore points</a:t>
            </a:r>
          </a:p>
          <a:p>
            <a:pPr marL="901700" indent="-358775"/>
            <a:r>
              <a:rPr lang="en-US" altLang="zh-TW" sz="1400" dirty="0"/>
              <a:t>	-  Ignore point </a:t>
            </a:r>
            <a:r>
              <a:rPr lang="zh-TW" altLang="en-US" sz="1400" dirty="0"/>
              <a:t>機制能有效忽略 </a:t>
            </a:r>
            <a:r>
              <a:rPr lang="en-US" altLang="zh-TW" sz="1400" dirty="0"/>
              <a:t>confuse case</a:t>
            </a:r>
            <a:r>
              <a:rPr lang="zh-TW" altLang="en-US" sz="1400" dirty="0"/>
              <a:t>，減少模型的錯誤學習，提高訓練穩定性。</a:t>
            </a:r>
            <a:endParaRPr lang="en-US" altLang="zh-TW" sz="1400" dirty="0"/>
          </a:p>
          <a:p>
            <a:pPr marL="901700" indent="-636588"/>
            <a:r>
              <a:rPr lang="en-US" altLang="zh-TW" sz="1400" dirty="0"/>
              <a:t>3) </a:t>
            </a:r>
            <a:r>
              <a:rPr lang="zh-TW" altLang="en-US" sz="1400" dirty="0"/>
              <a:t>缺點</a:t>
            </a:r>
            <a:r>
              <a:rPr lang="en-US" altLang="zh-TW" sz="1400" dirty="0"/>
              <a:t>:</a:t>
            </a:r>
          </a:p>
          <a:p>
            <a:pPr marL="808038" indent="-271463"/>
            <a:r>
              <a:rPr lang="en-US" altLang="zh-TW" sz="1400" dirty="0"/>
              <a:t>(1)	</a:t>
            </a:r>
            <a:r>
              <a:rPr lang="zh-TW" altLang="en-US" sz="1400" dirty="0"/>
              <a:t>每一個</a:t>
            </a:r>
            <a:r>
              <a:rPr lang="en-US" altLang="zh-TW" sz="1400" dirty="0"/>
              <a:t>: ground-truth </a:t>
            </a:r>
            <a:r>
              <a:rPr lang="en-US" altLang="zh-TW" sz="1400" dirty="0" err="1"/>
              <a:t>bbox</a:t>
            </a:r>
            <a:r>
              <a:rPr lang="zh-TW" altLang="en-US" sz="1400" dirty="0"/>
              <a:t>的正樣本數量是固定的，不會隨者</a:t>
            </a:r>
            <a:r>
              <a:rPr lang="en-US" altLang="zh-TW" sz="1400" dirty="0"/>
              <a:t>: ground-truth </a:t>
            </a:r>
            <a:r>
              <a:rPr lang="en-US" altLang="zh-TW" sz="1400" dirty="0" err="1"/>
              <a:t>bbox</a:t>
            </a:r>
            <a:r>
              <a:rPr lang="zh-TW" altLang="en-US" sz="1400" dirty="0"/>
              <a:t>的大小而自適應調整。</a:t>
            </a:r>
            <a:endParaRPr lang="en-US" altLang="zh-TW" sz="1400" dirty="0"/>
          </a:p>
          <a:p>
            <a:pPr marL="901700" indent="-358775"/>
            <a:endParaRPr lang="en-US" altLang="zh-TW" sz="1200" dirty="0"/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32E09CF5-BC24-7BB4-4C3F-A43B9811F790}"/>
              </a:ext>
            </a:extLst>
          </p:cNvPr>
          <p:cNvSpPr txBox="1"/>
          <p:nvPr/>
        </p:nvSpPr>
        <p:spPr>
          <a:xfrm>
            <a:off x="44194" y="518081"/>
            <a:ext cx="5859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1. Our method</a:t>
            </a:r>
            <a:r>
              <a:rPr lang="zh-TW" altLang="en-US" sz="1400" dirty="0"/>
              <a:t>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gfocal</a:t>
            </a:r>
            <a:r>
              <a:rPr lang="en-US" altLang="zh-TW" sz="1400" dirty="0"/>
              <a:t>)</a:t>
            </a:r>
          </a:p>
          <a:p>
            <a:pPr marL="542925" indent="-187325">
              <a:buAutoNum type="arabicParenR"/>
            </a:pPr>
            <a:r>
              <a:rPr lang="zh-TW" altLang="en-US" sz="1400" dirty="0"/>
              <a:t>定義</a:t>
            </a:r>
            <a:r>
              <a:rPr lang="en-US" altLang="zh-TW" sz="1400" dirty="0"/>
              <a:t>:</a:t>
            </a:r>
            <a:r>
              <a:rPr lang="zh-TW" altLang="en-US" sz="1400" dirty="0"/>
              <a:t>當 </a:t>
            </a:r>
            <a:r>
              <a:rPr lang="en-US" altLang="zh-TW" sz="1400" dirty="0"/>
              <a:t>grid point </a:t>
            </a:r>
            <a:r>
              <a:rPr lang="zh-TW" altLang="en-US" sz="1400" dirty="0"/>
              <a:t>的位置落於 </a:t>
            </a:r>
            <a:r>
              <a:rPr lang="en-US" altLang="zh-TW" sz="1400" dirty="0"/>
              <a:t>ground-truth </a:t>
            </a:r>
            <a:r>
              <a:rPr lang="en-US" altLang="zh-TW" sz="1400" dirty="0" err="1"/>
              <a:t>bbox</a:t>
            </a:r>
            <a:r>
              <a:rPr lang="en-US" altLang="zh-TW" sz="1400" dirty="0"/>
              <a:t> </a:t>
            </a:r>
            <a:r>
              <a:rPr lang="zh-TW" altLang="en-US" sz="1400" dirty="0"/>
              <a:t>內時，標記為 </a:t>
            </a:r>
            <a:r>
              <a:rPr lang="en-US" altLang="zh-TW" sz="1400" dirty="0"/>
              <a:t>positive points</a:t>
            </a:r>
            <a:r>
              <a:rPr lang="zh-TW" altLang="en-US" sz="1400" dirty="0"/>
              <a:t>，否則標記為 </a:t>
            </a:r>
            <a:r>
              <a:rPr lang="en-US" altLang="zh-TW" sz="1400" dirty="0"/>
              <a:t>negative points</a:t>
            </a:r>
            <a:r>
              <a:rPr lang="zh-TW" altLang="en-US" sz="1400" dirty="0"/>
              <a:t>。</a:t>
            </a:r>
            <a:endParaRPr lang="en-US" altLang="zh-TW" sz="1400" dirty="0"/>
          </a:p>
          <a:p>
            <a:pPr marL="542925" indent="-187325">
              <a:buAutoNum type="arabicParenR"/>
            </a:pPr>
            <a:r>
              <a:rPr lang="zh-TW" altLang="en-US" sz="1400" dirty="0"/>
              <a:t>缺點</a:t>
            </a:r>
            <a:r>
              <a:rPr lang="en-US" altLang="zh-TW" sz="1400" dirty="0"/>
              <a:t>:</a:t>
            </a:r>
          </a:p>
          <a:p>
            <a:pPr marL="808038" lvl="1" indent="-265113">
              <a:buAutoNum type="arabicParenBoth"/>
            </a:pPr>
            <a:r>
              <a:rPr lang="zh-TW" altLang="en-US" sz="1400" dirty="0"/>
              <a:t>正樣本比例失衡</a:t>
            </a:r>
            <a:endParaRPr lang="en-US" altLang="zh-TW" sz="1400" dirty="0"/>
          </a:p>
          <a:p>
            <a:pPr marL="901700" lvl="1" indent="-93663">
              <a:buFontTx/>
              <a:buChar char="-"/>
            </a:pPr>
            <a:r>
              <a:rPr lang="zh-TW" altLang="en-US" sz="1400" dirty="0"/>
              <a:t>由於每個 </a:t>
            </a:r>
            <a:r>
              <a:rPr lang="en-US" altLang="zh-TW" sz="1400" dirty="0"/>
              <a:t>ground-truth </a:t>
            </a:r>
            <a:r>
              <a:rPr lang="en-US" altLang="zh-TW" sz="1400" dirty="0" err="1"/>
              <a:t>bbox</a:t>
            </a:r>
            <a:r>
              <a:rPr lang="en-US" altLang="zh-TW" sz="1400" dirty="0"/>
              <a:t> </a:t>
            </a:r>
            <a:r>
              <a:rPr lang="zh-TW" altLang="en-US" sz="1400" dirty="0"/>
              <a:t>的大小不同，這種樣本設計方式可能會導致大物件的正樣本數量較多，而小物件的正樣本數量較少。</a:t>
            </a:r>
            <a:endParaRPr lang="en-US" altLang="zh-TW" sz="1400" dirty="0"/>
          </a:p>
          <a:p>
            <a:pPr marL="901700" lvl="1" indent="-93663">
              <a:buFontTx/>
              <a:buChar char="-"/>
            </a:pPr>
            <a:r>
              <a:rPr lang="zh-TW" altLang="en-US" sz="1400" dirty="0"/>
              <a:t>導致小物件的學習效果可能變差，甚至影響檢測效能。</a:t>
            </a:r>
            <a:endParaRPr lang="en-US" altLang="zh-TW" sz="1400" dirty="0"/>
          </a:p>
          <a:p>
            <a:pPr marL="542925" lvl="1"/>
            <a:r>
              <a:rPr lang="en-US" altLang="zh-TW" sz="1400" dirty="0"/>
              <a:t>(2) </a:t>
            </a:r>
            <a:r>
              <a:rPr lang="zh-TW" altLang="en-US" sz="1400" dirty="0"/>
              <a:t>沒有 </a:t>
            </a:r>
            <a:r>
              <a:rPr lang="en-US" altLang="zh-TW" sz="1400" dirty="0"/>
              <a:t>ignore point</a:t>
            </a:r>
          </a:p>
          <a:p>
            <a:pPr marL="901700" lvl="1" indent="-93663"/>
            <a:r>
              <a:rPr lang="en-US" altLang="zh-TW" sz="1400" dirty="0"/>
              <a:t>-  </a:t>
            </a:r>
            <a:r>
              <a:rPr lang="zh-TW" altLang="en-US" sz="1400" dirty="0"/>
              <a:t>缺少 </a:t>
            </a:r>
            <a:r>
              <a:rPr lang="en-US" altLang="zh-TW" sz="1400" dirty="0"/>
              <a:t>ignore point </a:t>
            </a:r>
            <a:r>
              <a:rPr lang="zh-TW" altLang="en-US" sz="1400" dirty="0"/>
              <a:t>的設計，會讓模型在訓練時遇到較多混淆樣本 </a:t>
            </a:r>
            <a:r>
              <a:rPr lang="en-US" altLang="zh-TW" sz="1400" dirty="0"/>
              <a:t>(confuse case)</a:t>
            </a:r>
            <a:r>
              <a:rPr lang="zh-TW" altLang="en-US" sz="1400" dirty="0"/>
              <a:t>，影響學習效果。</a:t>
            </a:r>
            <a:endParaRPr lang="en-US" altLang="zh-TW" sz="1400" dirty="0"/>
          </a:p>
        </p:txBody>
      </p:sp>
      <p:sp>
        <p:nvSpPr>
          <p:cNvPr id="596" name="文字方塊 595">
            <a:extLst>
              <a:ext uri="{FF2B5EF4-FFF2-40B4-BE49-F238E27FC236}">
                <a16:creationId xmlns:a16="http://schemas.microsoft.com/office/drawing/2014/main" id="{EA226190-5A06-AA72-C6EE-48B673EEB6AE}"/>
              </a:ext>
            </a:extLst>
          </p:cNvPr>
          <p:cNvSpPr txBox="1"/>
          <p:nvPr/>
        </p:nvSpPr>
        <p:spPr>
          <a:xfrm>
            <a:off x="5788541" y="3041848"/>
            <a:ext cx="1065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Big</a:t>
            </a:r>
            <a:r>
              <a:rPr lang="zh-TW" altLang="en-US" sz="1400" dirty="0"/>
              <a:t> </a:t>
            </a:r>
            <a:r>
              <a:rPr lang="en-US" altLang="zh-TW" sz="1400" dirty="0"/>
              <a:t>nodule</a:t>
            </a:r>
            <a:endParaRPr lang="zh-TW" altLang="en-US" sz="1400" dirty="0"/>
          </a:p>
        </p:txBody>
      </p:sp>
      <p:sp>
        <p:nvSpPr>
          <p:cNvPr id="597" name="文字方塊 596">
            <a:extLst>
              <a:ext uri="{FF2B5EF4-FFF2-40B4-BE49-F238E27FC236}">
                <a16:creationId xmlns:a16="http://schemas.microsoft.com/office/drawing/2014/main" id="{B2C6FF21-787C-37CF-54D5-152EC6E224F0}"/>
              </a:ext>
            </a:extLst>
          </p:cNvPr>
          <p:cNvSpPr txBox="1"/>
          <p:nvPr/>
        </p:nvSpPr>
        <p:spPr>
          <a:xfrm>
            <a:off x="7420592" y="3041848"/>
            <a:ext cx="1580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Small</a:t>
            </a:r>
            <a:r>
              <a:rPr lang="zh-TW" altLang="en-US" sz="1400" dirty="0"/>
              <a:t> </a:t>
            </a:r>
            <a:r>
              <a:rPr lang="en-US" altLang="zh-TW" sz="1400" dirty="0"/>
              <a:t>nodule</a:t>
            </a:r>
            <a:endParaRPr lang="zh-TW" altLang="en-US" sz="1400" dirty="0"/>
          </a:p>
        </p:txBody>
      </p:sp>
      <p:sp>
        <p:nvSpPr>
          <p:cNvPr id="598" name="文字方塊 597">
            <a:extLst>
              <a:ext uri="{FF2B5EF4-FFF2-40B4-BE49-F238E27FC236}">
                <a16:creationId xmlns:a16="http://schemas.microsoft.com/office/drawing/2014/main" id="{2C98569B-EEA4-6194-E1E9-13FF553428F2}"/>
              </a:ext>
            </a:extLst>
          </p:cNvPr>
          <p:cNvSpPr txBox="1"/>
          <p:nvPr/>
        </p:nvSpPr>
        <p:spPr>
          <a:xfrm>
            <a:off x="5821054" y="6281395"/>
            <a:ext cx="1065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Big</a:t>
            </a:r>
            <a:r>
              <a:rPr lang="zh-TW" altLang="en-US" sz="1400" dirty="0"/>
              <a:t> </a:t>
            </a:r>
            <a:r>
              <a:rPr lang="en-US" altLang="zh-TW" sz="1400" dirty="0"/>
              <a:t>nodule</a:t>
            </a:r>
            <a:endParaRPr lang="zh-TW" altLang="en-US" sz="1400" dirty="0"/>
          </a:p>
        </p:txBody>
      </p:sp>
      <p:sp>
        <p:nvSpPr>
          <p:cNvPr id="599" name="文字方塊 598">
            <a:extLst>
              <a:ext uri="{FF2B5EF4-FFF2-40B4-BE49-F238E27FC236}">
                <a16:creationId xmlns:a16="http://schemas.microsoft.com/office/drawing/2014/main" id="{7F9EA4BE-8AED-D9E3-C03C-03E2AC6A7A4F}"/>
              </a:ext>
            </a:extLst>
          </p:cNvPr>
          <p:cNvSpPr txBox="1"/>
          <p:nvPr/>
        </p:nvSpPr>
        <p:spPr>
          <a:xfrm>
            <a:off x="7563715" y="6281395"/>
            <a:ext cx="1580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Small</a:t>
            </a:r>
            <a:r>
              <a:rPr lang="zh-TW" altLang="en-US" sz="1400" dirty="0"/>
              <a:t> </a:t>
            </a:r>
            <a:r>
              <a:rPr lang="en-US" altLang="zh-TW" sz="1400" dirty="0"/>
              <a:t>nodule</a:t>
            </a:r>
            <a:endParaRPr lang="zh-TW" altLang="en-US" sz="1400" dirty="0"/>
          </a:p>
        </p:txBody>
      </p:sp>
      <p:grpSp>
        <p:nvGrpSpPr>
          <p:cNvPr id="647" name="群組 646">
            <a:extLst>
              <a:ext uri="{FF2B5EF4-FFF2-40B4-BE49-F238E27FC236}">
                <a16:creationId xmlns:a16="http://schemas.microsoft.com/office/drawing/2014/main" id="{921C9ECC-AB89-69A1-B006-EEB58F065BE3}"/>
              </a:ext>
            </a:extLst>
          </p:cNvPr>
          <p:cNvGrpSpPr/>
          <p:nvPr/>
        </p:nvGrpSpPr>
        <p:grpSpPr>
          <a:xfrm>
            <a:off x="7420592" y="4438681"/>
            <a:ext cx="1552771" cy="1842714"/>
            <a:chOff x="7590088" y="760928"/>
            <a:chExt cx="1552771" cy="1842714"/>
          </a:xfrm>
        </p:grpSpPr>
        <p:grpSp>
          <p:nvGrpSpPr>
            <p:cNvPr id="648" name="群組 647">
              <a:extLst>
                <a:ext uri="{FF2B5EF4-FFF2-40B4-BE49-F238E27FC236}">
                  <a16:creationId xmlns:a16="http://schemas.microsoft.com/office/drawing/2014/main" id="{1698DF72-C83D-3704-6007-A7444C0B7653}"/>
                </a:ext>
              </a:extLst>
            </p:cNvPr>
            <p:cNvGrpSpPr/>
            <p:nvPr/>
          </p:nvGrpSpPr>
          <p:grpSpPr>
            <a:xfrm>
              <a:off x="7590088" y="760928"/>
              <a:ext cx="1552771" cy="1842714"/>
              <a:chOff x="7590088" y="760928"/>
              <a:chExt cx="1552771" cy="1842714"/>
            </a:xfrm>
          </p:grpSpPr>
          <p:grpSp>
            <p:nvGrpSpPr>
              <p:cNvPr id="650" name="群組 649">
                <a:extLst>
                  <a:ext uri="{FF2B5EF4-FFF2-40B4-BE49-F238E27FC236}">
                    <a16:creationId xmlns:a16="http://schemas.microsoft.com/office/drawing/2014/main" id="{0B1B8069-0CE6-A31F-BCB9-684FB3C51D13}"/>
                  </a:ext>
                </a:extLst>
              </p:cNvPr>
              <p:cNvGrpSpPr/>
              <p:nvPr/>
            </p:nvGrpSpPr>
            <p:grpSpPr>
              <a:xfrm>
                <a:off x="7590088" y="760928"/>
                <a:ext cx="1552771" cy="1842714"/>
                <a:chOff x="1279532" y="1494425"/>
                <a:chExt cx="3327250" cy="2663236"/>
              </a:xfrm>
            </p:grpSpPr>
            <p:pic>
              <p:nvPicPr>
                <p:cNvPr id="652" name="圖片 651">
                  <a:extLst>
                    <a:ext uri="{FF2B5EF4-FFF2-40B4-BE49-F238E27FC236}">
                      <a16:creationId xmlns:a16="http://schemas.microsoft.com/office/drawing/2014/main" id="{2601DA4E-7537-7D76-4E84-264582A76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742" t="3586" r="17242" b="11097"/>
                <a:stretch/>
              </p:blipFill>
              <p:spPr>
                <a:xfrm>
                  <a:off x="1279532" y="1494425"/>
                  <a:ext cx="3254753" cy="2662852"/>
                </a:xfrm>
                <a:prstGeom prst="rect">
                  <a:avLst/>
                </a:prstGeom>
              </p:spPr>
            </p:pic>
            <p:cxnSp>
              <p:nvCxnSpPr>
                <p:cNvPr id="653" name="直線接點 652">
                  <a:extLst>
                    <a:ext uri="{FF2B5EF4-FFF2-40B4-BE49-F238E27FC236}">
                      <a16:creationId xmlns:a16="http://schemas.microsoft.com/office/drawing/2014/main" id="{E7B91A6B-F2DC-932F-858C-BDC7A08BE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5735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線接點 653">
                  <a:extLst>
                    <a:ext uri="{FF2B5EF4-FFF2-40B4-BE49-F238E27FC236}">
                      <a16:creationId xmlns:a16="http://schemas.microsoft.com/office/drawing/2014/main" id="{2E85E2B1-6954-B12C-A37D-4437EA3FA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406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線接點 654">
                  <a:extLst>
                    <a:ext uri="{FF2B5EF4-FFF2-40B4-BE49-F238E27FC236}">
                      <a16:creationId xmlns:a16="http://schemas.microsoft.com/office/drawing/2014/main" id="{61F09BB4-7074-3837-B3E8-927CB654D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0774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線接點 655">
                  <a:extLst>
                    <a:ext uri="{FF2B5EF4-FFF2-40B4-BE49-F238E27FC236}">
                      <a16:creationId xmlns:a16="http://schemas.microsoft.com/office/drawing/2014/main" id="{B5F5B4ED-D560-D4C3-9CEB-8CE61D42B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486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線接點 656">
                  <a:extLst>
                    <a:ext uri="{FF2B5EF4-FFF2-40B4-BE49-F238E27FC236}">
                      <a16:creationId xmlns:a16="http://schemas.microsoft.com/office/drawing/2014/main" id="{5B588BBE-D7E0-A480-FA77-1605988DC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4199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線接點 657">
                  <a:extLst>
                    <a:ext uri="{FF2B5EF4-FFF2-40B4-BE49-F238E27FC236}">
                      <a16:creationId xmlns:a16="http://schemas.microsoft.com/office/drawing/2014/main" id="{32B5E293-B380-ED62-372A-0AC8811C6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091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線接點 658">
                  <a:extLst>
                    <a:ext uri="{FF2B5EF4-FFF2-40B4-BE49-F238E27FC236}">
                      <a16:creationId xmlns:a16="http://schemas.microsoft.com/office/drawing/2014/main" id="{1130E5F4-2791-3FD3-AAC3-D9C870875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762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線接點 659">
                  <a:extLst>
                    <a:ext uri="{FF2B5EF4-FFF2-40B4-BE49-F238E27FC236}">
                      <a16:creationId xmlns:a16="http://schemas.microsoft.com/office/drawing/2014/main" id="{91044A0A-A6D9-92D2-EF5B-7B2624FBE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4334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線接點 660">
                  <a:extLst>
                    <a:ext uri="{FF2B5EF4-FFF2-40B4-BE49-F238E27FC236}">
                      <a16:creationId xmlns:a16="http://schemas.microsoft.com/office/drawing/2014/main" id="{0AD40805-D6B0-68C6-5314-3B44EAF2B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1856651"/>
                  <a:ext cx="330774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直線接點 661">
                  <a:extLst>
                    <a:ext uri="{FF2B5EF4-FFF2-40B4-BE49-F238E27FC236}">
                      <a16:creationId xmlns:a16="http://schemas.microsoft.com/office/drawing/2014/main" id="{9CC27A4C-2FC8-08DF-5637-D8D5AD88B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247198"/>
                  <a:ext cx="3272962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直線接點 662">
                  <a:extLst>
                    <a:ext uri="{FF2B5EF4-FFF2-40B4-BE49-F238E27FC236}">
                      <a16:creationId xmlns:a16="http://schemas.microsoft.com/office/drawing/2014/main" id="{0A339AF0-B222-D41C-6BBA-32706EA83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637745"/>
                  <a:ext cx="3238180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直線接點 663">
                  <a:extLst>
                    <a:ext uri="{FF2B5EF4-FFF2-40B4-BE49-F238E27FC236}">
                      <a16:creationId xmlns:a16="http://schemas.microsoft.com/office/drawing/2014/main" id="{2D6CB210-97C4-7958-A419-6229E348B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028292"/>
                  <a:ext cx="3203398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直線接點 664">
                  <a:extLst>
                    <a:ext uri="{FF2B5EF4-FFF2-40B4-BE49-F238E27FC236}">
                      <a16:creationId xmlns:a16="http://schemas.microsoft.com/office/drawing/2014/main" id="{97D37B2C-D038-5984-68B9-8442B60B45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418839"/>
                  <a:ext cx="3168616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直線接點 665">
                  <a:extLst>
                    <a:ext uri="{FF2B5EF4-FFF2-40B4-BE49-F238E27FC236}">
                      <a16:creationId xmlns:a16="http://schemas.microsoft.com/office/drawing/2014/main" id="{8F6FFE80-C547-D0B6-28AA-060941ADA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809386"/>
                  <a:ext cx="313383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1" name="矩形 650">
                <a:extLst>
                  <a:ext uri="{FF2B5EF4-FFF2-40B4-BE49-F238E27FC236}">
                    <a16:creationId xmlns:a16="http://schemas.microsoft.com/office/drawing/2014/main" id="{CE9638E5-D051-111C-85F8-1943B86AAB26}"/>
                  </a:ext>
                </a:extLst>
              </p:cNvPr>
              <p:cNvSpPr/>
              <p:nvPr/>
            </p:nvSpPr>
            <p:spPr>
              <a:xfrm>
                <a:off x="8160773" y="1368242"/>
                <a:ext cx="247157" cy="391891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49" name="橢圓 648">
              <a:extLst>
                <a:ext uri="{FF2B5EF4-FFF2-40B4-BE49-F238E27FC236}">
                  <a16:creationId xmlns:a16="http://schemas.microsoft.com/office/drawing/2014/main" id="{4B1F0C1D-6A64-6FCE-C51D-FCBEC4A2E608}"/>
                </a:ext>
              </a:extLst>
            </p:cNvPr>
            <p:cNvSpPr/>
            <p:nvPr/>
          </p:nvSpPr>
          <p:spPr>
            <a:xfrm>
              <a:off x="8245493" y="1514764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67" name="群組 666">
            <a:extLst>
              <a:ext uri="{FF2B5EF4-FFF2-40B4-BE49-F238E27FC236}">
                <a16:creationId xmlns:a16="http://schemas.microsoft.com/office/drawing/2014/main" id="{7BFC27DF-1F1E-05BF-EBA8-67DEC8AAF9B7}"/>
              </a:ext>
            </a:extLst>
          </p:cNvPr>
          <p:cNvGrpSpPr/>
          <p:nvPr/>
        </p:nvGrpSpPr>
        <p:grpSpPr>
          <a:xfrm>
            <a:off x="5852523" y="4455003"/>
            <a:ext cx="1560270" cy="1867032"/>
            <a:chOff x="6022019" y="777250"/>
            <a:chExt cx="1560270" cy="1867032"/>
          </a:xfrm>
        </p:grpSpPr>
        <p:grpSp>
          <p:nvGrpSpPr>
            <p:cNvPr id="668" name="群組 667">
              <a:extLst>
                <a:ext uri="{FF2B5EF4-FFF2-40B4-BE49-F238E27FC236}">
                  <a16:creationId xmlns:a16="http://schemas.microsoft.com/office/drawing/2014/main" id="{C866A78B-F5BA-F1B5-A254-1FDA5D755E16}"/>
                </a:ext>
              </a:extLst>
            </p:cNvPr>
            <p:cNvGrpSpPr/>
            <p:nvPr/>
          </p:nvGrpSpPr>
          <p:grpSpPr>
            <a:xfrm>
              <a:off x="6022019" y="777250"/>
              <a:ext cx="1560270" cy="1867032"/>
              <a:chOff x="6022019" y="777250"/>
              <a:chExt cx="1560270" cy="1867032"/>
            </a:xfrm>
          </p:grpSpPr>
          <p:grpSp>
            <p:nvGrpSpPr>
              <p:cNvPr id="674" name="群組 673">
                <a:extLst>
                  <a:ext uri="{FF2B5EF4-FFF2-40B4-BE49-F238E27FC236}">
                    <a16:creationId xmlns:a16="http://schemas.microsoft.com/office/drawing/2014/main" id="{EC41F950-9413-DD1D-A093-272CA1D36618}"/>
                  </a:ext>
                </a:extLst>
              </p:cNvPr>
              <p:cNvGrpSpPr/>
              <p:nvPr/>
            </p:nvGrpSpPr>
            <p:grpSpPr>
              <a:xfrm>
                <a:off x="6022019" y="777250"/>
                <a:ext cx="1560270" cy="1867032"/>
                <a:chOff x="1274062" y="1503463"/>
                <a:chExt cx="3332720" cy="2654198"/>
              </a:xfrm>
            </p:grpSpPr>
            <p:pic>
              <p:nvPicPr>
                <p:cNvPr id="676" name="圖片 675">
                  <a:extLst>
                    <a:ext uri="{FF2B5EF4-FFF2-40B4-BE49-F238E27FC236}">
                      <a16:creationId xmlns:a16="http://schemas.microsoft.com/office/drawing/2014/main" id="{E84C7B83-A396-E6B7-A2D6-521366499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0596" t="16495" r="25940" b="30312"/>
                <a:stretch/>
              </p:blipFill>
              <p:spPr>
                <a:xfrm>
                  <a:off x="1274062" y="1513883"/>
                  <a:ext cx="3295372" cy="2586288"/>
                </a:xfrm>
                <a:prstGeom prst="rect">
                  <a:avLst/>
                </a:prstGeom>
              </p:spPr>
            </p:pic>
            <p:cxnSp>
              <p:nvCxnSpPr>
                <p:cNvPr id="677" name="直線接點 676">
                  <a:extLst>
                    <a:ext uri="{FF2B5EF4-FFF2-40B4-BE49-F238E27FC236}">
                      <a16:creationId xmlns:a16="http://schemas.microsoft.com/office/drawing/2014/main" id="{D91460B9-0F48-DA44-0333-2EF0B75F2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5735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直線接點 677">
                  <a:extLst>
                    <a:ext uri="{FF2B5EF4-FFF2-40B4-BE49-F238E27FC236}">
                      <a16:creationId xmlns:a16="http://schemas.microsoft.com/office/drawing/2014/main" id="{25232F08-F751-4F2B-6A6E-D3DEE529A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406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線接點 678">
                  <a:extLst>
                    <a:ext uri="{FF2B5EF4-FFF2-40B4-BE49-F238E27FC236}">
                      <a16:creationId xmlns:a16="http://schemas.microsoft.com/office/drawing/2014/main" id="{799C6886-5364-C303-7826-C627A409C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0774" y="1503463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線接點 679">
                  <a:extLst>
                    <a:ext uri="{FF2B5EF4-FFF2-40B4-BE49-F238E27FC236}">
                      <a16:creationId xmlns:a16="http://schemas.microsoft.com/office/drawing/2014/main" id="{A54BD90F-ACE7-EDE2-2974-C132FBB50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486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線接點 680">
                  <a:extLst>
                    <a:ext uri="{FF2B5EF4-FFF2-40B4-BE49-F238E27FC236}">
                      <a16:creationId xmlns:a16="http://schemas.microsoft.com/office/drawing/2014/main" id="{0ACBAE90-E910-11CB-5B0A-770ED6BA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4198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線接點 681">
                  <a:extLst>
                    <a:ext uri="{FF2B5EF4-FFF2-40B4-BE49-F238E27FC236}">
                      <a16:creationId xmlns:a16="http://schemas.microsoft.com/office/drawing/2014/main" id="{F715648C-7664-493E-DB63-B1EE13AE1C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091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線接點 682">
                  <a:extLst>
                    <a:ext uri="{FF2B5EF4-FFF2-40B4-BE49-F238E27FC236}">
                      <a16:creationId xmlns:a16="http://schemas.microsoft.com/office/drawing/2014/main" id="{D65B95A5-2DB5-21BE-2EA0-687031FD2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762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線接點 683">
                  <a:extLst>
                    <a:ext uri="{FF2B5EF4-FFF2-40B4-BE49-F238E27FC236}">
                      <a16:creationId xmlns:a16="http://schemas.microsoft.com/office/drawing/2014/main" id="{3C5D08FA-D1D4-201E-FD3C-1AFA1FD1DD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4334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線接點 684">
                  <a:extLst>
                    <a:ext uri="{FF2B5EF4-FFF2-40B4-BE49-F238E27FC236}">
                      <a16:creationId xmlns:a16="http://schemas.microsoft.com/office/drawing/2014/main" id="{26BAAF1B-E0D9-BFDC-C0ED-1AE7AF1C5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1856651"/>
                  <a:ext cx="330774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線接點 685">
                  <a:extLst>
                    <a:ext uri="{FF2B5EF4-FFF2-40B4-BE49-F238E27FC236}">
                      <a16:creationId xmlns:a16="http://schemas.microsoft.com/office/drawing/2014/main" id="{5C30F399-3AEA-1CAE-0167-0EFF8BA661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247198"/>
                  <a:ext cx="3272962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線接點 686">
                  <a:extLst>
                    <a:ext uri="{FF2B5EF4-FFF2-40B4-BE49-F238E27FC236}">
                      <a16:creationId xmlns:a16="http://schemas.microsoft.com/office/drawing/2014/main" id="{8813D866-4A80-957C-B555-1409366B6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637745"/>
                  <a:ext cx="3238180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線接點 687">
                  <a:extLst>
                    <a:ext uri="{FF2B5EF4-FFF2-40B4-BE49-F238E27FC236}">
                      <a16:creationId xmlns:a16="http://schemas.microsoft.com/office/drawing/2014/main" id="{DDEE954B-66F7-0852-A0D9-0F567500F6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028292"/>
                  <a:ext cx="3203398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線接點 688">
                  <a:extLst>
                    <a:ext uri="{FF2B5EF4-FFF2-40B4-BE49-F238E27FC236}">
                      <a16:creationId xmlns:a16="http://schemas.microsoft.com/office/drawing/2014/main" id="{9B7B8AAA-AC65-7708-9542-A3DA902FC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418839"/>
                  <a:ext cx="3168616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線接點 689">
                  <a:extLst>
                    <a:ext uri="{FF2B5EF4-FFF2-40B4-BE49-F238E27FC236}">
                      <a16:creationId xmlns:a16="http://schemas.microsoft.com/office/drawing/2014/main" id="{CAA7DB26-90B7-92E5-D115-D6D0CF8AA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809386"/>
                  <a:ext cx="313383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5" name="矩形 674">
                <a:extLst>
                  <a:ext uri="{FF2B5EF4-FFF2-40B4-BE49-F238E27FC236}">
                    <a16:creationId xmlns:a16="http://schemas.microsoft.com/office/drawing/2014/main" id="{009D474A-BDE1-FCD5-E18D-547ED64035FE}"/>
                  </a:ext>
                </a:extLst>
              </p:cNvPr>
              <p:cNvSpPr/>
              <p:nvPr/>
            </p:nvSpPr>
            <p:spPr>
              <a:xfrm>
                <a:off x="6479631" y="994253"/>
                <a:ext cx="865837" cy="1314707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69" name="橢圓 668">
              <a:extLst>
                <a:ext uri="{FF2B5EF4-FFF2-40B4-BE49-F238E27FC236}">
                  <a16:creationId xmlns:a16="http://schemas.microsoft.com/office/drawing/2014/main" id="{FAA7AA54-E06F-DAE8-E62E-F613D6957ABD}"/>
                </a:ext>
              </a:extLst>
            </p:cNvPr>
            <p:cNvSpPr/>
            <p:nvPr/>
          </p:nvSpPr>
          <p:spPr>
            <a:xfrm>
              <a:off x="6886695" y="1544884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0" name="橢圓 669">
              <a:extLst>
                <a:ext uri="{FF2B5EF4-FFF2-40B4-BE49-F238E27FC236}">
                  <a16:creationId xmlns:a16="http://schemas.microsoft.com/office/drawing/2014/main" id="{8A86AF44-894B-D799-079F-5E78882AA045}"/>
                </a:ext>
              </a:extLst>
            </p:cNvPr>
            <p:cNvSpPr/>
            <p:nvPr/>
          </p:nvSpPr>
          <p:spPr>
            <a:xfrm>
              <a:off x="6867806" y="1837139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1" name="橢圓 670">
              <a:extLst>
                <a:ext uri="{FF2B5EF4-FFF2-40B4-BE49-F238E27FC236}">
                  <a16:creationId xmlns:a16="http://schemas.microsoft.com/office/drawing/2014/main" id="{39629FC2-DDFB-940A-0322-C3A297050DBF}"/>
                </a:ext>
              </a:extLst>
            </p:cNvPr>
            <p:cNvSpPr/>
            <p:nvPr/>
          </p:nvSpPr>
          <p:spPr>
            <a:xfrm>
              <a:off x="6708548" y="1544209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2" name="橢圓 671">
              <a:extLst>
                <a:ext uri="{FF2B5EF4-FFF2-40B4-BE49-F238E27FC236}">
                  <a16:creationId xmlns:a16="http://schemas.microsoft.com/office/drawing/2014/main" id="{C7D29DCF-E2EC-756A-40A8-CF45B98F4149}"/>
                </a:ext>
              </a:extLst>
            </p:cNvPr>
            <p:cNvSpPr/>
            <p:nvPr/>
          </p:nvSpPr>
          <p:spPr>
            <a:xfrm>
              <a:off x="6861960" y="1267036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3" name="橢圓 672">
              <a:extLst>
                <a:ext uri="{FF2B5EF4-FFF2-40B4-BE49-F238E27FC236}">
                  <a16:creationId xmlns:a16="http://schemas.microsoft.com/office/drawing/2014/main" id="{00DBF38B-7F85-C8F0-C1B4-71E052E7EE9F}"/>
                </a:ext>
              </a:extLst>
            </p:cNvPr>
            <p:cNvSpPr/>
            <p:nvPr/>
          </p:nvSpPr>
          <p:spPr>
            <a:xfrm>
              <a:off x="7048042" y="1544306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6" name="橢圓 645">
            <a:extLst>
              <a:ext uri="{FF2B5EF4-FFF2-40B4-BE49-F238E27FC236}">
                <a16:creationId xmlns:a16="http://schemas.microsoft.com/office/drawing/2014/main" id="{33B994D6-5125-5301-94B1-31324282B47A}"/>
              </a:ext>
            </a:extLst>
          </p:cNvPr>
          <p:cNvSpPr/>
          <p:nvPr/>
        </p:nvSpPr>
        <p:spPr>
          <a:xfrm>
            <a:off x="6693357" y="4715383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1" name="橢圓 690">
            <a:extLst>
              <a:ext uri="{FF2B5EF4-FFF2-40B4-BE49-F238E27FC236}">
                <a16:creationId xmlns:a16="http://schemas.microsoft.com/office/drawing/2014/main" id="{D6EC4ABB-24EA-90B6-F23A-BF10B19F8CEE}"/>
              </a:ext>
            </a:extLst>
          </p:cNvPr>
          <p:cNvSpPr/>
          <p:nvPr/>
        </p:nvSpPr>
        <p:spPr>
          <a:xfrm>
            <a:off x="6879889" y="4977199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2" name="橢圓 691">
            <a:extLst>
              <a:ext uri="{FF2B5EF4-FFF2-40B4-BE49-F238E27FC236}">
                <a16:creationId xmlns:a16="http://schemas.microsoft.com/office/drawing/2014/main" id="{7E553F8B-857C-6D12-18C0-CADB4CC3F802}"/>
              </a:ext>
            </a:extLst>
          </p:cNvPr>
          <p:cNvSpPr/>
          <p:nvPr/>
        </p:nvSpPr>
        <p:spPr>
          <a:xfrm>
            <a:off x="7061200" y="5246830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3" name="橢圓 692">
            <a:extLst>
              <a:ext uri="{FF2B5EF4-FFF2-40B4-BE49-F238E27FC236}">
                <a16:creationId xmlns:a16="http://schemas.microsoft.com/office/drawing/2014/main" id="{3965C200-6912-7153-3707-40CFCA936756}"/>
              </a:ext>
            </a:extLst>
          </p:cNvPr>
          <p:cNvSpPr/>
          <p:nvPr/>
        </p:nvSpPr>
        <p:spPr>
          <a:xfrm>
            <a:off x="6879888" y="5498389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4" name="橢圓 693">
            <a:extLst>
              <a:ext uri="{FF2B5EF4-FFF2-40B4-BE49-F238E27FC236}">
                <a16:creationId xmlns:a16="http://schemas.microsoft.com/office/drawing/2014/main" id="{53D9C411-35A1-F906-5BFD-E62976B5E68D}"/>
              </a:ext>
            </a:extLst>
          </p:cNvPr>
          <p:cNvSpPr/>
          <p:nvPr/>
        </p:nvSpPr>
        <p:spPr>
          <a:xfrm>
            <a:off x="6708617" y="5735290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5" name="橢圓 694">
            <a:extLst>
              <a:ext uri="{FF2B5EF4-FFF2-40B4-BE49-F238E27FC236}">
                <a16:creationId xmlns:a16="http://schemas.microsoft.com/office/drawing/2014/main" id="{905BE2B6-E95B-DE4D-75C9-4B62A3A19853}"/>
              </a:ext>
            </a:extLst>
          </p:cNvPr>
          <p:cNvSpPr/>
          <p:nvPr/>
        </p:nvSpPr>
        <p:spPr>
          <a:xfrm>
            <a:off x="6540117" y="5512309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6" name="橢圓 695">
            <a:extLst>
              <a:ext uri="{FF2B5EF4-FFF2-40B4-BE49-F238E27FC236}">
                <a16:creationId xmlns:a16="http://schemas.microsoft.com/office/drawing/2014/main" id="{5A7D59D9-9473-E732-077D-94439BD73B1F}"/>
              </a:ext>
            </a:extLst>
          </p:cNvPr>
          <p:cNvSpPr/>
          <p:nvPr/>
        </p:nvSpPr>
        <p:spPr>
          <a:xfrm>
            <a:off x="6363802" y="5258068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7" name="橢圓 696">
            <a:extLst>
              <a:ext uri="{FF2B5EF4-FFF2-40B4-BE49-F238E27FC236}">
                <a16:creationId xmlns:a16="http://schemas.microsoft.com/office/drawing/2014/main" id="{04414097-F81B-8F6B-31E9-7426FB4E3A6B}"/>
              </a:ext>
            </a:extLst>
          </p:cNvPr>
          <p:cNvSpPr/>
          <p:nvPr/>
        </p:nvSpPr>
        <p:spPr>
          <a:xfrm>
            <a:off x="6540116" y="4972795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9" name="橢圓 698">
            <a:extLst>
              <a:ext uri="{FF2B5EF4-FFF2-40B4-BE49-F238E27FC236}">
                <a16:creationId xmlns:a16="http://schemas.microsoft.com/office/drawing/2014/main" id="{BBF8315E-B078-5B34-F96F-F9D5C6DCB73C}"/>
              </a:ext>
            </a:extLst>
          </p:cNvPr>
          <p:cNvSpPr/>
          <p:nvPr/>
        </p:nvSpPr>
        <p:spPr>
          <a:xfrm>
            <a:off x="8065251" y="4939419"/>
            <a:ext cx="50049" cy="6675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0" name="橢圓 699">
            <a:extLst>
              <a:ext uri="{FF2B5EF4-FFF2-40B4-BE49-F238E27FC236}">
                <a16:creationId xmlns:a16="http://schemas.microsoft.com/office/drawing/2014/main" id="{CCCD0668-3486-2650-55FA-6B2AE6C233A3}"/>
              </a:ext>
            </a:extLst>
          </p:cNvPr>
          <p:cNvSpPr/>
          <p:nvPr/>
        </p:nvSpPr>
        <p:spPr>
          <a:xfrm>
            <a:off x="7916862" y="5213454"/>
            <a:ext cx="50049" cy="6675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1" name="橢圓 700">
            <a:extLst>
              <a:ext uri="{FF2B5EF4-FFF2-40B4-BE49-F238E27FC236}">
                <a16:creationId xmlns:a16="http://schemas.microsoft.com/office/drawing/2014/main" id="{2EFEEB48-81CE-6CD0-A318-8CC454C180AE}"/>
              </a:ext>
            </a:extLst>
          </p:cNvPr>
          <p:cNvSpPr/>
          <p:nvPr/>
        </p:nvSpPr>
        <p:spPr>
          <a:xfrm>
            <a:off x="8090275" y="5498389"/>
            <a:ext cx="50049" cy="6675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2" name="橢圓 701">
            <a:extLst>
              <a:ext uri="{FF2B5EF4-FFF2-40B4-BE49-F238E27FC236}">
                <a16:creationId xmlns:a16="http://schemas.microsoft.com/office/drawing/2014/main" id="{B026A2AF-684F-8938-93DA-8B6D9229BF07}"/>
              </a:ext>
            </a:extLst>
          </p:cNvPr>
          <p:cNvSpPr/>
          <p:nvPr/>
        </p:nvSpPr>
        <p:spPr>
          <a:xfrm>
            <a:off x="8268880" y="5213453"/>
            <a:ext cx="50049" cy="6675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3" name="橢圓 702">
            <a:extLst>
              <a:ext uri="{FF2B5EF4-FFF2-40B4-BE49-F238E27FC236}">
                <a16:creationId xmlns:a16="http://schemas.microsoft.com/office/drawing/2014/main" id="{BB3F9609-1C4B-DC8A-3559-BEBA9E654FFA}"/>
              </a:ext>
            </a:extLst>
          </p:cNvPr>
          <p:cNvSpPr/>
          <p:nvPr/>
        </p:nvSpPr>
        <p:spPr>
          <a:xfrm>
            <a:off x="8088100" y="4659934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4" name="橢圓 703">
            <a:extLst>
              <a:ext uri="{FF2B5EF4-FFF2-40B4-BE49-F238E27FC236}">
                <a16:creationId xmlns:a16="http://schemas.microsoft.com/office/drawing/2014/main" id="{068977F7-07A2-9FB3-8491-AEDCD8D887A3}"/>
              </a:ext>
            </a:extLst>
          </p:cNvPr>
          <p:cNvSpPr/>
          <p:nvPr/>
        </p:nvSpPr>
        <p:spPr>
          <a:xfrm>
            <a:off x="8268880" y="4943171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5" name="橢圓 704">
            <a:extLst>
              <a:ext uri="{FF2B5EF4-FFF2-40B4-BE49-F238E27FC236}">
                <a16:creationId xmlns:a16="http://schemas.microsoft.com/office/drawing/2014/main" id="{98E5662E-FBCD-7908-ABA9-A6FF837A0B5F}"/>
              </a:ext>
            </a:extLst>
          </p:cNvPr>
          <p:cNvSpPr/>
          <p:nvPr/>
        </p:nvSpPr>
        <p:spPr>
          <a:xfrm>
            <a:off x="8427144" y="5223160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6" name="橢圓 705">
            <a:extLst>
              <a:ext uri="{FF2B5EF4-FFF2-40B4-BE49-F238E27FC236}">
                <a16:creationId xmlns:a16="http://schemas.microsoft.com/office/drawing/2014/main" id="{ECFEE2F2-832F-FB71-F61F-A3543564367D}"/>
              </a:ext>
            </a:extLst>
          </p:cNvPr>
          <p:cNvSpPr/>
          <p:nvPr/>
        </p:nvSpPr>
        <p:spPr>
          <a:xfrm>
            <a:off x="8268880" y="5491683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7" name="橢圓 706">
            <a:extLst>
              <a:ext uri="{FF2B5EF4-FFF2-40B4-BE49-F238E27FC236}">
                <a16:creationId xmlns:a16="http://schemas.microsoft.com/office/drawing/2014/main" id="{157A6B4B-09B0-F721-FD51-0BAF27F1C5D1}"/>
              </a:ext>
            </a:extLst>
          </p:cNvPr>
          <p:cNvSpPr/>
          <p:nvPr/>
        </p:nvSpPr>
        <p:spPr>
          <a:xfrm>
            <a:off x="8110616" y="5760206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8" name="橢圓 707">
            <a:extLst>
              <a:ext uri="{FF2B5EF4-FFF2-40B4-BE49-F238E27FC236}">
                <a16:creationId xmlns:a16="http://schemas.microsoft.com/office/drawing/2014/main" id="{FF628BED-1E4C-4C98-D2A8-6470681C85BB}"/>
              </a:ext>
            </a:extLst>
          </p:cNvPr>
          <p:cNvSpPr/>
          <p:nvPr/>
        </p:nvSpPr>
        <p:spPr>
          <a:xfrm>
            <a:off x="7940320" y="5481287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9" name="橢圓 708">
            <a:extLst>
              <a:ext uri="{FF2B5EF4-FFF2-40B4-BE49-F238E27FC236}">
                <a16:creationId xmlns:a16="http://schemas.microsoft.com/office/drawing/2014/main" id="{28E36ADC-BFB6-8F1D-C45A-2AED55B37A22}"/>
              </a:ext>
            </a:extLst>
          </p:cNvPr>
          <p:cNvSpPr/>
          <p:nvPr/>
        </p:nvSpPr>
        <p:spPr>
          <a:xfrm>
            <a:off x="7770024" y="5202368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0" name="橢圓 709">
            <a:extLst>
              <a:ext uri="{FF2B5EF4-FFF2-40B4-BE49-F238E27FC236}">
                <a16:creationId xmlns:a16="http://schemas.microsoft.com/office/drawing/2014/main" id="{5082FE71-7B46-0471-AF49-4DF778883BDA}"/>
              </a:ext>
            </a:extLst>
          </p:cNvPr>
          <p:cNvSpPr/>
          <p:nvPr/>
        </p:nvSpPr>
        <p:spPr>
          <a:xfrm>
            <a:off x="7930596" y="4923449"/>
            <a:ext cx="50049" cy="667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11" name="群組 710">
            <a:extLst>
              <a:ext uri="{FF2B5EF4-FFF2-40B4-BE49-F238E27FC236}">
                <a16:creationId xmlns:a16="http://schemas.microsoft.com/office/drawing/2014/main" id="{B5C50859-466E-F5CF-C6F0-536D56C15794}"/>
              </a:ext>
            </a:extLst>
          </p:cNvPr>
          <p:cNvGrpSpPr/>
          <p:nvPr/>
        </p:nvGrpSpPr>
        <p:grpSpPr>
          <a:xfrm>
            <a:off x="7434348" y="1240709"/>
            <a:ext cx="1552771" cy="1842714"/>
            <a:chOff x="7590088" y="760928"/>
            <a:chExt cx="1552771" cy="1842714"/>
          </a:xfrm>
        </p:grpSpPr>
        <p:grpSp>
          <p:nvGrpSpPr>
            <p:cNvPr id="712" name="群組 711">
              <a:extLst>
                <a:ext uri="{FF2B5EF4-FFF2-40B4-BE49-F238E27FC236}">
                  <a16:creationId xmlns:a16="http://schemas.microsoft.com/office/drawing/2014/main" id="{BFAD3C8E-12BD-11CE-98CC-24006AA4F2C4}"/>
                </a:ext>
              </a:extLst>
            </p:cNvPr>
            <p:cNvGrpSpPr/>
            <p:nvPr/>
          </p:nvGrpSpPr>
          <p:grpSpPr>
            <a:xfrm>
              <a:off x="7590088" y="760928"/>
              <a:ext cx="1552771" cy="1842714"/>
              <a:chOff x="7590088" y="760928"/>
              <a:chExt cx="1552771" cy="1842714"/>
            </a:xfrm>
          </p:grpSpPr>
          <p:grpSp>
            <p:nvGrpSpPr>
              <p:cNvPr id="714" name="群組 713">
                <a:extLst>
                  <a:ext uri="{FF2B5EF4-FFF2-40B4-BE49-F238E27FC236}">
                    <a16:creationId xmlns:a16="http://schemas.microsoft.com/office/drawing/2014/main" id="{825990A0-C6B3-6603-5FA3-42C4E1C6150E}"/>
                  </a:ext>
                </a:extLst>
              </p:cNvPr>
              <p:cNvGrpSpPr/>
              <p:nvPr/>
            </p:nvGrpSpPr>
            <p:grpSpPr>
              <a:xfrm>
                <a:off x="7590088" y="760928"/>
                <a:ext cx="1552771" cy="1842714"/>
                <a:chOff x="1279532" y="1494425"/>
                <a:chExt cx="3327250" cy="2663236"/>
              </a:xfrm>
            </p:grpSpPr>
            <p:pic>
              <p:nvPicPr>
                <p:cNvPr id="716" name="圖片 715">
                  <a:extLst>
                    <a:ext uri="{FF2B5EF4-FFF2-40B4-BE49-F238E27FC236}">
                      <a16:creationId xmlns:a16="http://schemas.microsoft.com/office/drawing/2014/main" id="{4910040F-9097-23F3-A6F6-B1E3C2200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742" t="3586" r="17242" b="11097"/>
                <a:stretch/>
              </p:blipFill>
              <p:spPr>
                <a:xfrm>
                  <a:off x="1279532" y="1494425"/>
                  <a:ext cx="3254753" cy="2662852"/>
                </a:xfrm>
                <a:prstGeom prst="rect">
                  <a:avLst/>
                </a:prstGeom>
              </p:spPr>
            </p:pic>
            <p:cxnSp>
              <p:nvCxnSpPr>
                <p:cNvPr id="717" name="直線接點 716">
                  <a:extLst>
                    <a:ext uri="{FF2B5EF4-FFF2-40B4-BE49-F238E27FC236}">
                      <a16:creationId xmlns:a16="http://schemas.microsoft.com/office/drawing/2014/main" id="{7FD942D6-0A51-3535-89DF-42EF5E7DA2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5735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線接點 717">
                  <a:extLst>
                    <a:ext uri="{FF2B5EF4-FFF2-40B4-BE49-F238E27FC236}">
                      <a16:creationId xmlns:a16="http://schemas.microsoft.com/office/drawing/2014/main" id="{900969ED-4137-8FFC-620A-000F5416E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406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線接點 718">
                  <a:extLst>
                    <a:ext uri="{FF2B5EF4-FFF2-40B4-BE49-F238E27FC236}">
                      <a16:creationId xmlns:a16="http://schemas.microsoft.com/office/drawing/2014/main" id="{1C4E0223-0DBE-10E3-859D-EA03E62E7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0774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線接點 719">
                  <a:extLst>
                    <a:ext uri="{FF2B5EF4-FFF2-40B4-BE49-F238E27FC236}">
                      <a16:creationId xmlns:a16="http://schemas.microsoft.com/office/drawing/2014/main" id="{57DF72D5-0DB7-9660-E1F3-1CEF52942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486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線接點 720">
                  <a:extLst>
                    <a:ext uri="{FF2B5EF4-FFF2-40B4-BE49-F238E27FC236}">
                      <a16:creationId xmlns:a16="http://schemas.microsoft.com/office/drawing/2014/main" id="{3F6A383A-1902-472F-19E2-5EE626EAF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4199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線接點 721">
                  <a:extLst>
                    <a:ext uri="{FF2B5EF4-FFF2-40B4-BE49-F238E27FC236}">
                      <a16:creationId xmlns:a16="http://schemas.microsoft.com/office/drawing/2014/main" id="{089FC8AB-56BB-E632-504D-142221166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091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線接點 722">
                  <a:extLst>
                    <a:ext uri="{FF2B5EF4-FFF2-40B4-BE49-F238E27FC236}">
                      <a16:creationId xmlns:a16="http://schemas.microsoft.com/office/drawing/2014/main" id="{E19902D6-4AAA-BEC4-5B3F-76663039EF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762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線接點 723">
                  <a:extLst>
                    <a:ext uri="{FF2B5EF4-FFF2-40B4-BE49-F238E27FC236}">
                      <a16:creationId xmlns:a16="http://schemas.microsoft.com/office/drawing/2014/main" id="{6620319E-321C-F3E3-0D4B-9B1A1CD11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4334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線接點 724">
                  <a:extLst>
                    <a:ext uri="{FF2B5EF4-FFF2-40B4-BE49-F238E27FC236}">
                      <a16:creationId xmlns:a16="http://schemas.microsoft.com/office/drawing/2014/main" id="{9050ADC2-BEDD-02C9-B545-C0C7949A7C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1856651"/>
                  <a:ext cx="330774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線接點 725">
                  <a:extLst>
                    <a:ext uri="{FF2B5EF4-FFF2-40B4-BE49-F238E27FC236}">
                      <a16:creationId xmlns:a16="http://schemas.microsoft.com/office/drawing/2014/main" id="{5B9088D2-5C34-DD7D-4680-73534D782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247198"/>
                  <a:ext cx="3272962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直線接點 726">
                  <a:extLst>
                    <a:ext uri="{FF2B5EF4-FFF2-40B4-BE49-F238E27FC236}">
                      <a16:creationId xmlns:a16="http://schemas.microsoft.com/office/drawing/2014/main" id="{1617FB51-33F5-D884-06D9-0FA471C1E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637745"/>
                  <a:ext cx="3238180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直線接點 727">
                  <a:extLst>
                    <a:ext uri="{FF2B5EF4-FFF2-40B4-BE49-F238E27FC236}">
                      <a16:creationId xmlns:a16="http://schemas.microsoft.com/office/drawing/2014/main" id="{4AEE3E1F-8DDB-9B48-9EC7-B747D3931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028292"/>
                  <a:ext cx="3203398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直線接點 728">
                  <a:extLst>
                    <a:ext uri="{FF2B5EF4-FFF2-40B4-BE49-F238E27FC236}">
                      <a16:creationId xmlns:a16="http://schemas.microsoft.com/office/drawing/2014/main" id="{22F4E864-3A52-436D-FFCE-6B10970FE7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418839"/>
                  <a:ext cx="3168616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直線接點 729">
                  <a:extLst>
                    <a:ext uri="{FF2B5EF4-FFF2-40B4-BE49-F238E27FC236}">
                      <a16:creationId xmlns:a16="http://schemas.microsoft.com/office/drawing/2014/main" id="{D562749B-9502-8883-3ECD-F2E4A175E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809386"/>
                  <a:ext cx="313383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5" name="矩形 714">
                <a:extLst>
                  <a:ext uri="{FF2B5EF4-FFF2-40B4-BE49-F238E27FC236}">
                    <a16:creationId xmlns:a16="http://schemas.microsoft.com/office/drawing/2014/main" id="{AA05015A-E650-DA0E-5B8E-58749DE56D41}"/>
                  </a:ext>
                </a:extLst>
              </p:cNvPr>
              <p:cNvSpPr/>
              <p:nvPr/>
            </p:nvSpPr>
            <p:spPr>
              <a:xfrm>
                <a:off x="8160773" y="1368242"/>
                <a:ext cx="247157" cy="391891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13" name="橢圓 712">
              <a:extLst>
                <a:ext uri="{FF2B5EF4-FFF2-40B4-BE49-F238E27FC236}">
                  <a16:creationId xmlns:a16="http://schemas.microsoft.com/office/drawing/2014/main" id="{7E8ACF7F-6E65-3E88-9FC3-5B3CF17E7E97}"/>
                </a:ext>
              </a:extLst>
            </p:cNvPr>
            <p:cNvSpPr/>
            <p:nvPr/>
          </p:nvSpPr>
          <p:spPr>
            <a:xfrm>
              <a:off x="8245493" y="1514764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31" name="群組 730">
            <a:extLst>
              <a:ext uri="{FF2B5EF4-FFF2-40B4-BE49-F238E27FC236}">
                <a16:creationId xmlns:a16="http://schemas.microsoft.com/office/drawing/2014/main" id="{9AF1D386-3CFA-2A33-39EE-1128A693BFF0}"/>
              </a:ext>
            </a:extLst>
          </p:cNvPr>
          <p:cNvGrpSpPr/>
          <p:nvPr/>
        </p:nvGrpSpPr>
        <p:grpSpPr>
          <a:xfrm>
            <a:off x="5855591" y="1244784"/>
            <a:ext cx="1560270" cy="1867032"/>
            <a:chOff x="6022019" y="777250"/>
            <a:chExt cx="1560270" cy="1867032"/>
          </a:xfrm>
        </p:grpSpPr>
        <p:grpSp>
          <p:nvGrpSpPr>
            <p:cNvPr id="732" name="群組 731">
              <a:extLst>
                <a:ext uri="{FF2B5EF4-FFF2-40B4-BE49-F238E27FC236}">
                  <a16:creationId xmlns:a16="http://schemas.microsoft.com/office/drawing/2014/main" id="{16684C48-D121-6E79-F518-CFF69DC66237}"/>
                </a:ext>
              </a:extLst>
            </p:cNvPr>
            <p:cNvGrpSpPr/>
            <p:nvPr/>
          </p:nvGrpSpPr>
          <p:grpSpPr>
            <a:xfrm>
              <a:off x="6022019" y="777250"/>
              <a:ext cx="1560270" cy="1867032"/>
              <a:chOff x="6022019" y="777250"/>
              <a:chExt cx="1560270" cy="1867032"/>
            </a:xfrm>
          </p:grpSpPr>
          <p:grpSp>
            <p:nvGrpSpPr>
              <p:cNvPr id="738" name="群組 737">
                <a:extLst>
                  <a:ext uri="{FF2B5EF4-FFF2-40B4-BE49-F238E27FC236}">
                    <a16:creationId xmlns:a16="http://schemas.microsoft.com/office/drawing/2014/main" id="{1EDFD636-EB58-3673-34CA-27719C8CBB3D}"/>
                  </a:ext>
                </a:extLst>
              </p:cNvPr>
              <p:cNvGrpSpPr/>
              <p:nvPr/>
            </p:nvGrpSpPr>
            <p:grpSpPr>
              <a:xfrm>
                <a:off x="6022019" y="777250"/>
                <a:ext cx="1560270" cy="1867032"/>
                <a:chOff x="1274062" y="1503463"/>
                <a:chExt cx="3332720" cy="2654198"/>
              </a:xfrm>
            </p:grpSpPr>
            <p:pic>
              <p:nvPicPr>
                <p:cNvPr id="740" name="圖片 739">
                  <a:extLst>
                    <a:ext uri="{FF2B5EF4-FFF2-40B4-BE49-F238E27FC236}">
                      <a16:creationId xmlns:a16="http://schemas.microsoft.com/office/drawing/2014/main" id="{CA8FA346-BF8C-869C-6313-DE1EDF0A8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0596" t="16495" r="25940" b="30312"/>
                <a:stretch/>
              </p:blipFill>
              <p:spPr>
                <a:xfrm>
                  <a:off x="1274062" y="1513883"/>
                  <a:ext cx="3295372" cy="2586288"/>
                </a:xfrm>
                <a:prstGeom prst="rect">
                  <a:avLst/>
                </a:prstGeom>
              </p:spPr>
            </p:pic>
            <p:cxnSp>
              <p:nvCxnSpPr>
                <p:cNvPr id="741" name="直線接點 740">
                  <a:extLst>
                    <a:ext uri="{FF2B5EF4-FFF2-40B4-BE49-F238E27FC236}">
                      <a16:creationId xmlns:a16="http://schemas.microsoft.com/office/drawing/2014/main" id="{9BAFD123-901A-2BF8-357A-A85E4CAD3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5735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直線接點 741">
                  <a:extLst>
                    <a:ext uri="{FF2B5EF4-FFF2-40B4-BE49-F238E27FC236}">
                      <a16:creationId xmlns:a16="http://schemas.microsoft.com/office/drawing/2014/main" id="{471F887E-6DD8-68C9-F93C-F81AF104E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406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直線接點 742">
                  <a:extLst>
                    <a:ext uri="{FF2B5EF4-FFF2-40B4-BE49-F238E27FC236}">
                      <a16:creationId xmlns:a16="http://schemas.microsoft.com/office/drawing/2014/main" id="{F6042C3D-0632-364F-B4F2-827F771A8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0774" y="1503463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線接點 743">
                  <a:extLst>
                    <a:ext uri="{FF2B5EF4-FFF2-40B4-BE49-F238E27FC236}">
                      <a16:creationId xmlns:a16="http://schemas.microsoft.com/office/drawing/2014/main" id="{68BDAF9C-867A-419B-0EC4-882A502E3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486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線接點 744">
                  <a:extLst>
                    <a:ext uri="{FF2B5EF4-FFF2-40B4-BE49-F238E27FC236}">
                      <a16:creationId xmlns:a16="http://schemas.microsoft.com/office/drawing/2014/main" id="{28EF851C-9759-C2F7-F6AE-DF84CE2F2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4198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線接點 745">
                  <a:extLst>
                    <a:ext uri="{FF2B5EF4-FFF2-40B4-BE49-F238E27FC236}">
                      <a16:creationId xmlns:a16="http://schemas.microsoft.com/office/drawing/2014/main" id="{A082CDC0-5273-96A5-F9C3-CFAA4C2D5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091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線接點 746">
                  <a:extLst>
                    <a:ext uri="{FF2B5EF4-FFF2-40B4-BE49-F238E27FC236}">
                      <a16:creationId xmlns:a16="http://schemas.microsoft.com/office/drawing/2014/main" id="{75B872B5-8BA6-815B-6010-0E94E86F7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762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線接點 747">
                  <a:extLst>
                    <a:ext uri="{FF2B5EF4-FFF2-40B4-BE49-F238E27FC236}">
                      <a16:creationId xmlns:a16="http://schemas.microsoft.com/office/drawing/2014/main" id="{7E11F529-6F33-6E32-00DA-724D6A7E6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4334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線接點 748">
                  <a:extLst>
                    <a:ext uri="{FF2B5EF4-FFF2-40B4-BE49-F238E27FC236}">
                      <a16:creationId xmlns:a16="http://schemas.microsoft.com/office/drawing/2014/main" id="{67AC6C91-6597-BC1F-B477-CFA5FDF1FC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1856651"/>
                  <a:ext cx="330774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線接點 749">
                  <a:extLst>
                    <a:ext uri="{FF2B5EF4-FFF2-40B4-BE49-F238E27FC236}">
                      <a16:creationId xmlns:a16="http://schemas.microsoft.com/office/drawing/2014/main" id="{1C597EE8-A4C9-2B31-64A7-A0CDD95FC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247198"/>
                  <a:ext cx="3272962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線接點 750">
                  <a:extLst>
                    <a:ext uri="{FF2B5EF4-FFF2-40B4-BE49-F238E27FC236}">
                      <a16:creationId xmlns:a16="http://schemas.microsoft.com/office/drawing/2014/main" id="{B99C4153-1F61-398A-A11F-8C493DDAA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637745"/>
                  <a:ext cx="3238180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線接點 751">
                  <a:extLst>
                    <a:ext uri="{FF2B5EF4-FFF2-40B4-BE49-F238E27FC236}">
                      <a16:creationId xmlns:a16="http://schemas.microsoft.com/office/drawing/2014/main" id="{F3960C21-3095-5F3C-10AA-116CB3251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028292"/>
                  <a:ext cx="3203398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線接點 752">
                  <a:extLst>
                    <a:ext uri="{FF2B5EF4-FFF2-40B4-BE49-F238E27FC236}">
                      <a16:creationId xmlns:a16="http://schemas.microsoft.com/office/drawing/2014/main" id="{E24D67F7-6F85-54DD-EBDA-919036B34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418839"/>
                  <a:ext cx="3168616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線接點 753">
                  <a:extLst>
                    <a:ext uri="{FF2B5EF4-FFF2-40B4-BE49-F238E27FC236}">
                      <a16:creationId xmlns:a16="http://schemas.microsoft.com/office/drawing/2014/main" id="{4AC1F665-BD38-EB33-756B-8FA5F80CE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809386"/>
                  <a:ext cx="313383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9" name="矩形 738">
                <a:extLst>
                  <a:ext uri="{FF2B5EF4-FFF2-40B4-BE49-F238E27FC236}">
                    <a16:creationId xmlns:a16="http://schemas.microsoft.com/office/drawing/2014/main" id="{483CB10F-FD05-8AA5-5084-E392B14BFAA9}"/>
                  </a:ext>
                </a:extLst>
              </p:cNvPr>
              <p:cNvSpPr/>
              <p:nvPr/>
            </p:nvSpPr>
            <p:spPr>
              <a:xfrm>
                <a:off x="6479631" y="994253"/>
                <a:ext cx="865837" cy="1314707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33" name="橢圓 732">
              <a:extLst>
                <a:ext uri="{FF2B5EF4-FFF2-40B4-BE49-F238E27FC236}">
                  <a16:creationId xmlns:a16="http://schemas.microsoft.com/office/drawing/2014/main" id="{2EC946CF-A825-D486-F7ED-E2A0C0AAC8BB}"/>
                </a:ext>
              </a:extLst>
            </p:cNvPr>
            <p:cNvSpPr/>
            <p:nvPr/>
          </p:nvSpPr>
          <p:spPr>
            <a:xfrm>
              <a:off x="6886695" y="1544884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4" name="橢圓 733">
              <a:extLst>
                <a:ext uri="{FF2B5EF4-FFF2-40B4-BE49-F238E27FC236}">
                  <a16:creationId xmlns:a16="http://schemas.microsoft.com/office/drawing/2014/main" id="{1C6EBE7F-40C6-CFE5-8E78-3EC96ECEDD57}"/>
                </a:ext>
              </a:extLst>
            </p:cNvPr>
            <p:cNvSpPr/>
            <p:nvPr/>
          </p:nvSpPr>
          <p:spPr>
            <a:xfrm>
              <a:off x="6867806" y="1837139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5" name="橢圓 734">
              <a:extLst>
                <a:ext uri="{FF2B5EF4-FFF2-40B4-BE49-F238E27FC236}">
                  <a16:creationId xmlns:a16="http://schemas.microsoft.com/office/drawing/2014/main" id="{5796573D-59C0-3504-1F91-99B4A7DE10C5}"/>
                </a:ext>
              </a:extLst>
            </p:cNvPr>
            <p:cNvSpPr/>
            <p:nvPr/>
          </p:nvSpPr>
          <p:spPr>
            <a:xfrm>
              <a:off x="6708548" y="1544209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6" name="橢圓 735">
              <a:extLst>
                <a:ext uri="{FF2B5EF4-FFF2-40B4-BE49-F238E27FC236}">
                  <a16:creationId xmlns:a16="http://schemas.microsoft.com/office/drawing/2014/main" id="{640D19DC-188F-0AF7-37B8-877BCBC18F47}"/>
                </a:ext>
              </a:extLst>
            </p:cNvPr>
            <p:cNvSpPr/>
            <p:nvPr/>
          </p:nvSpPr>
          <p:spPr>
            <a:xfrm>
              <a:off x="6861960" y="1267036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7" name="橢圓 736">
              <a:extLst>
                <a:ext uri="{FF2B5EF4-FFF2-40B4-BE49-F238E27FC236}">
                  <a16:creationId xmlns:a16="http://schemas.microsoft.com/office/drawing/2014/main" id="{7932BA94-1FFF-3758-8F27-4426EDE5D298}"/>
                </a:ext>
              </a:extLst>
            </p:cNvPr>
            <p:cNvSpPr/>
            <p:nvPr/>
          </p:nvSpPr>
          <p:spPr>
            <a:xfrm>
              <a:off x="7048042" y="1544306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5" name="橢圓 754">
              <a:extLst>
                <a:ext uri="{FF2B5EF4-FFF2-40B4-BE49-F238E27FC236}">
                  <a16:creationId xmlns:a16="http://schemas.microsoft.com/office/drawing/2014/main" id="{6C420628-C769-F3C8-7C96-07CBB7009397}"/>
                </a:ext>
              </a:extLst>
            </p:cNvPr>
            <p:cNvSpPr/>
            <p:nvPr/>
          </p:nvSpPr>
          <p:spPr>
            <a:xfrm>
              <a:off x="6542412" y="1035981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6" name="橢圓 755">
              <a:extLst>
                <a:ext uri="{FF2B5EF4-FFF2-40B4-BE49-F238E27FC236}">
                  <a16:creationId xmlns:a16="http://schemas.microsoft.com/office/drawing/2014/main" id="{5F69D169-39C6-C487-DF76-08A22152FD68}"/>
                </a:ext>
              </a:extLst>
            </p:cNvPr>
            <p:cNvSpPr/>
            <p:nvPr/>
          </p:nvSpPr>
          <p:spPr>
            <a:xfrm>
              <a:off x="6702185" y="1033522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1" name="橢圓 760">
              <a:extLst>
                <a:ext uri="{FF2B5EF4-FFF2-40B4-BE49-F238E27FC236}">
                  <a16:creationId xmlns:a16="http://schemas.microsoft.com/office/drawing/2014/main" id="{B80EBED9-5B1B-E62D-460D-2D11FC075209}"/>
                </a:ext>
              </a:extLst>
            </p:cNvPr>
            <p:cNvSpPr/>
            <p:nvPr/>
          </p:nvSpPr>
          <p:spPr>
            <a:xfrm>
              <a:off x="6854585" y="1045813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2" name="橢圓 761">
              <a:extLst>
                <a:ext uri="{FF2B5EF4-FFF2-40B4-BE49-F238E27FC236}">
                  <a16:creationId xmlns:a16="http://schemas.microsoft.com/office/drawing/2014/main" id="{70919896-0C55-58DB-5E32-C75F607C8EC8}"/>
                </a:ext>
              </a:extLst>
            </p:cNvPr>
            <p:cNvSpPr/>
            <p:nvPr/>
          </p:nvSpPr>
          <p:spPr>
            <a:xfrm>
              <a:off x="7021733" y="1050730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3" name="橢圓 762">
              <a:extLst>
                <a:ext uri="{FF2B5EF4-FFF2-40B4-BE49-F238E27FC236}">
                  <a16:creationId xmlns:a16="http://schemas.microsoft.com/office/drawing/2014/main" id="{9A340AE7-D999-8671-9AEE-858C30EB4C1C}"/>
                </a:ext>
              </a:extLst>
            </p:cNvPr>
            <p:cNvSpPr/>
            <p:nvPr/>
          </p:nvSpPr>
          <p:spPr>
            <a:xfrm>
              <a:off x="7188881" y="1055647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4" name="橢圓 763">
              <a:extLst>
                <a:ext uri="{FF2B5EF4-FFF2-40B4-BE49-F238E27FC236}">
                  <a16:creationId xmlns:a16="http://schemas.microsoft.com/office/drawing/2014/main" id="{EACC57D8-A9D4-4D3D-73BD-9FE725FC5055}"/>
                </a:ext>
              </a:extLst>
            </p:cNvPr>
            <p:cNvSpPr/>
            <p:nvPr/>
          </p:nvSpPr>
          <p:spPr>
            <a:xfrm>
              <a:off x="6537491" y="1259667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5" name="橢圓 764">
              <a:extLst>
                <a:ext uri="{FF2B5EF4-FFF2-40B4-BE49-F238E27FC236}">
                  <a16:creationId xmlns:a16="http://schemas.microsoft.com/office/drawing/2014/main" id="{E4747379-3D45-3C2D-1699-B78F27F505A1}"/>
                </a:ext>
              </a:extLst>
            </p:cNvPr>
            <p:cNvSpPr/>
            <p:nvPr/>
          </p:nvSpPr>
          <p:spPr>
            <a:xfrm>
              <a:off x="6675136" y="1286709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6" name="橢圓 765">
              <a:extLst>
                <a:ext uri="{FF2B5EF4-FFF2-40B4-BE49-F238E27FC236}">
                  <a16:creationId xmlns:a16="http://schemas.microsoft.com/office/drawing/2014/main" id="{E4FF7177-75E0-F585-439F-CBF89F358110}"/>
                </a:ext>
              </a:extLst>
            </p:cNvPr>
            <p:cNvSpPr/>
            <p:nvPr/>
          </p:nvSpPr>
          <p:spPr>
            <a:xfrm>
              <a:off x="7019256" y="1276880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7" name="橢圓 766">
              <a:extLst>
                <a:ext uri="{FF2B5EF4-FFF2-40B4-BE49-F238E27FC236}">
                  <a16:creationId xmlns:a16="http://schemas.microsoft.com/office/drawing/2014/main" id="{652E022A-41A3-EE48-97AC-D781BD28B24B}"/>
                </a:ext>
              </a:extLst>
            </p:cNvPr>
            <p:cNvSpPr/>
            <p:nvPr/>
          </p:nvSpPr>
          <p:spPr>
            <a:xfrm>
              <a:off x="7186395" y="1289173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8" name="橢圓 767">
              <a:extLst>
                <a:ext uri="{FF2B5EF4-FFF2-40B4-BE49-F238E27FC236}">
                  <a16:creationId xmlns:a16="http://schemas.microsoft.com/office/drawing/2014/main" id="{21A1199B-10C2-1D0F-2E21-DC4C2786FA25}"/>
                </a:ext>
              </a:extLst>
            </p:cNvPr>
            <p:cNvSpPr/>
            <p:nvPr/>
          </p:nvSpPr>
          <p:spPr>
            <a:xfrm>
              <a:off x="7213426" y="1552190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9" name="橢圓 768">
              <a:extLst>
                <a:ext uri="{FF2B5EF4-FFF2-40B4-BE49-F238E27FC236}">
                  <a16:creationId xmlns:a16="http://schemas.microsoft.com/office/drawing/2014/main" id="{89DD3247-EDF9-4931-82D1-44FA0151C453}"/>
                </a:ext>
              </a:extLst>
            </p:cNvPr>
            <p:cNvSpPr/>
            <p:nvPr/>
          </p:nvSpPr>
          <p:spPr>
            <a:xfrm>
              <a:off x="7225709" y="1822581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0" name="橢圓 769">
              <a:extLst>
                <a:ext uri="{FF2B5EF4-FFF2-40B4-BE49-F238E27FC236}">
                  <a16:creationId xmlns:a16="http://schemas.microsoft.com/office/drawing/2014/main" id="{41478BBC-7417-031A-2DCC-8F56A8F08D59}"/>
                </a:ext>
              </a:extLst>
            </p:cNvPr>
            <p:cNvSpPr/>
            <p:nvPr/>
          </p:nvSpPr>
          <p:spPr>
            <a:xfrm>
              <a:off x="7223244" y="2100346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1" name="橢圓 770">
              <a:extLst>
                <a:ext uri="{FF2B5EF4-FFF2-40B4-BE49-F238E27FC236}">
                  <a16:creationId xmlns:a16="http://schemas.microsoft.com/office/drawing/2014/main" id="{63AB06C0-CB5D-D209-764D-920E748F68CB}"/>
                </a:ext>
              </a:extLst>
            </p:cNvPr>
            <p:cNvSpPr/>
            <p:nvPr/>
          </p:nvSpPr>
          <p:spPr>
            <a:xfrm>
              <a:off x="7021676" y="1861918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2" name="橢圓 771">
              <a:extLst>
                <a:ext uri="{FF2B5EF4-FFF2-40B4-BE49-F238E27FC236}">
                  <a16:creationId xmlns:a16="http://schemas.microsoft.com/office/drawing/2014/main" id="{2FBEDA72-2FB8-6BBC-2140-305B9EA2F319}"/>
                </a:ext>
              </a:extLst>
            </p:cNvPr>
            <p:cNvSpPr/>
            <p:nvPr/>
          </p:nvSpPr>
          <p:spPr>
            <a:xfrm>
              <a:off x="7033959" y="2095438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3" name="橢圓 772">
              <a:extLst>
                <a:ext uri="{FF2B5EF4-FFF2-40B4-BE49-F238E27FC236}">
                  <a16:creationId xmlns:a16="http://schemas.microsoft.com/office/drawing/2014/main" id="{95A63C17-787E-2B99-8FEF-7F4805D480FF}"/>
                </a:ext>
              </a:extLst>
            </p:cNvPr>
            <p:cNvSpPr/>
            <p:nvPr/>
          </p:nvSpPr>
          <p:spPr>
            <a:xfrm>
              <a:off x="6876636" y="2107736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4" name="橢圓 773">
              <a:extLst>
                <a:ext uri="{FF2B5EF4-FFF2-40B4-BE49-F238E27FC236}">
                  <a16:creationId xmlns:a16="http://schemas.microsoft.com/office/drawing/2014/main" id="{789C36C8-026A-7AD2-C60C-03116B0D4B36}"/>
                </a:ext>
              </a:extLst>
            </p:cNvPr>
            <p:cNvSpPr/>
            <p:nvPr/>
          </p:nvSpPr>
          <p:spPr>
            <a:xfrm>
              <a:off x="6711939" y="2112660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5" name="橢圓 774">
              <a:extLst>
                <a:ext uri="{FF2B5EF4-FFF2-40B4-BE49-F238E27FC236}">
                  <a16:creationId xmlns:a16="http://schemas.microsoft.com/office/drawing/2014/main" id="{0BF52EB5-3680-A586-5D91-9974B394EA4B}"/>
                </a:ext>
              </a:extLst>
            </p:cNvPr>
            <p:cNvSpPr/>
            <p:nvPr/>
          </p:nvSpPr>
          <p:spPr>
            <a:xfrm>
              <a:off x="6547242" y="2095462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6" name="橢圓 775">
              <a:extLst>
                <a:ext uri="{FF2B5EF4-FFF2-40B4-BE49-F238E27FC236}">
                  <a16:creationId xmlns:a16="http://schemas.microsoft.com/office/drawing/2014/main" id="{AEFD60A9-21E0-2ABC-4490-44619FB59D0D}"/>
                </a:ext>
              </a:extLst>
            </p:cNvPr>
            <p:cNvSpPr/>
            <p:nvPr/>
          </p:nvSpPr>
          <p:spPr>
            <a:xfrm>
              <a:off x="6692260" y="1834916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7" name="橢圓 776">
              <a:extLst>
                <a:ext uri="{FF2B5EF4-FFF2-40B4-BE49-F238E27FC236}">
                  <a16:creationId xmlns:a16="http://schemas.microsoft.com/office/drawing/2014/main" id="{843E3F06-129D-4933-B84A-B028B4075005}"/>
                </a:ext>
              </a:extLst>
            </p:cNvPr>
            <p:cNvSpPr/>
            <p:nvPr/>
          </p:nvSpPr>
          <p:spPr>
            <a:xfrm>
              <a:off x="6534936" y="1574370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8" name="橢圓 777">
              <a:extLst>
                <a:ext uri="{FF2B5EF4-FFF2-40B4-BE49-F238E27FC236}">
                  <a16:creationId xmlns:a16="http://schemas.microsoft.com/office/drawing/2014/main" id="{93B97569-CF36-8FB8-0E23-A21BD5DE6EBD}"/>
                </a:ext>
              </a:extLst>
            </p:cNvPr>
            <p:cNvSpPr/>
            <p:nvPr/>
          </p:nvSpPr>
          <p:spPr>
            <a:xfrm>
              <a:off x="6532466" y="1822640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8321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A889E-60B0-0FBB-47C4-562755BC6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F4FA1B7-5890-9A0F-7781-F184C381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2" t="3586" r="17242" b="11097"/>
          <a:stretch/>
        </p:blipFill>
        <p:spPr>
          <a:xfrm>
            <a:off x="7603440" y="783958"/>
            <a:ext cx="1518938" cy="184244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31556A-86D4-A804-DFE6-E924B208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37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1D4DE4-8315-C9C1-5FB3-342F60A0B192}"/>
              </a:ext>
            </a:extLst>
          </p:cNvPr>
          <p:cNvSpPr txBox="1"/>
          <p:nvPr/>
        </p:nvSpPr>
        <p:spPr>
          <a:xfrm>
            <a:off x="66078" y="54650"/>
            <a:ext cx="4223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/>
              <a:t>Label assign method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72FCB70C-4819-B8CA-3B19-3A97E8E0B70F}"/>
                  </a:ext>
                </a:extLst>
              </p:cNvPr>
              <p:cNvSpPr txBox="1"/>
              <p:nvPr/>
            </p:nvSpPr>
            <p:spPr>
              <a:xfrm>
                <a:off x="5971458" y="3245699"/>
                <a:ext cx="3159874" cy="14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Alan:</a:t>
                </a:r>
              </a:p>
              <a:p>
                <a:pPr marL="85725" indent="-85725">
                  <a:buFontTx/>
                  <a:buChar char="-"/>
                </a:pPr>
                <a:r>
                  <a:rPr lang="en-US" altLang="zh-TW" sz="1100" dirty="0"/>
                  <a:t>Green color </a:t>
                </a:r>
                <a:r>
                  <a:rPr lang="en-US" altLang="zh-TW" sz="1100" dirty="0" err="1"/>
                  <a:t>bbox</a:t>
                </a:r>
                <a:r>
                  <a:rPr lang="en-US" altLang="zh-TW" sz="1100" dirty="0"/>
                  <a:t>: ground-truth </a:t>
                </a:r>
                <a:r>
                  <a:rPr lang="en-US" altLang="zh-TW" sz="1100" dirty="0" err="1"/>
                  <a:t>bbox</a:t>
                </a:r>
                <a:r>
                  <a:rPr lang="en-US" altLang="zh-TW" sz="1100" dirty="0"/>
                  <a:t> </a:t>
                </a:r>
              </a:p>
              <a:p>
                <a:pPr marL="85725" indent="-85725">
                  <a:buFontTx/>
                  <a:buChar char="-"/>
                </a:pPr>
                <a:r>
                  <a:rPr lang="en-US" altLang="zh-TW" sz="1100" dirty="0"/>
                  <a:t>W, h: ground-true </a:t>
                </a:r>
                <a:r>
                  <a:rPr lang="en-US" altLang="zh-TW" sz="1100" dirty="0" err="1"/>
                  <a:t>bbox</a:t>
                </a:r>
                <a:r>
                  <a:rPr lang="en-US" altLang="zh-TW" sz="1100" dirty="0"/>
                  <a:t> </a:t>
                </a:r>
                <a:r>
                  <a:rPr lang="zh-TW" altLang="en-US" sz="1100" dirty="0"/>
                  <a:t>的長和寬</a:t>
                </a:r>
                <a:endParaRPr lang="en-US" altLang="zh-TW" sz="1100" dirty="0"/>
              </a:p>
              <a:p>
                <a:pPr marL="85725" indent="-85725"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1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1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sz="11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1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altLang="zh-TW" sz="11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TW" sz="1100" dirty="0"/>
                  <a:t>ground-true </a:t>
                </a:r>
                <a:r>
                  <a:rPr lang="en-US" altLang="zh-TW" sz="1100" dirty="0" err="1"/>
                  <a:t>bbox</a:t>
                </a:r>
                <a:r>
                  <a:rPr lang="zh-TW" altLang="en-US" sz="1100" dirty="0"/>
                  <a:t> 的中心座標</a:t>
                </a:r>
                <a:endParaRPr lang="en-US" altLang="zh-TW" sz="1100" dirty="0"/>
              </a:p>
              <a:p>
                <a:pPr marL="85725" indent="-85725">
                  <a:buFontTx/>
                  <a:buChar char="-"/>
                </a:pPr>
                <a:r>
                  <a:rPr lang="en-US" altLang="zh-TW" sz="1100" dirty="0"/>
                  <a:t>Red point: positive point</a:t>
                </a:r>
              </a:p>
              <a:p>
                <a:pPr marL="85725" indent="-85725">
                  <a:buFontTx/>
                  <a:buChar char="-"/>
                </a:pPr>
                <a:r>
                  <a:rPr lang="en-US" altLang="zh-TW" sz="1100" dirty="0"/>
                  <a:t>Gray point: negative point</a:t>
                </a:r>
              </a:p>
              <a:p>
                <a:pPr marL="85725" indent="-85725">
                  <a:buFontTx/>
                  <a:buChar char="-"/>
                </a:pPr>
                <a:r>
                  <a:rPr lang="en-US" altLang="zh-TW" sz="1100" dirty="0"/>
                  <a:t>White point: ignore point (</a:t>
                </a:r>
                <a:r>
                  <a:rPr lang="zh-TW" altLang="en-US" sz="1100" dirty="0"/>
                  <a:t>忽略掉</a:t>
                </a:r>
                <a:r>
                  <a:rPr lang="en-US" altLang="zh-TW" sz="1100" dirty="0"/>
                  <a:t>ignore grid point)</a:t>
                </a:r>
              </a:p>
              <a:p>
                <a:pPr marL="85725" indent="-85725">
                  <a:buFontTx/>
                  <a:buChar char="-"/>
                </a:pPr>
                <a:r>
                  <a:rPr lang="en-US" altLang="zh-TW" sz="1100" dirty="0"/>
                  <a:t>(x, y): coordinate of  grid point</a:t>
                </a: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72FCB70C-4819-B8CA-3B19-3A97E8E0B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458" y="3245699"/>
                <a:ext cx="3159874" cy="1472006"/>
              </a:xfrm>
              <a:prstGeom prst="rect">
                <a:avLst/>
              </a:prstGeom>
              <a:blipFill>
                <a:blip r:embed="rId3"/>
                <a:stretch>
                  <a:fillRect t="-413" r="-579" b="-16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2A8D6985-4652-0DBF-B944-4DE04649788E}"/>
                  </a:ext>
                </a:extLst>
              </p:cNvPr>
              <p:cNvSpPr txBox="1"/>
              <p:nvPr/>
            </p:nvSpPr>
            <p:spPr>
              <a:xfrm>
                <a:off x="-78422" y="495330"/>
                <a:ext cx="6131319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3. Gaussian assignment (GA)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strategy</a:t>
                </a:r>
              </a:p>
              <a:p>
                <a:pPr marL="542925" indent="-187325">
                  <a:buAutoNum type="arabicParenR"/>
                </a:pPr>
                <a:r>
                  <a:rPr lang="zh-TW" altLang="en-US" sz="1200" dirty="0"/>
                  <a:t>定義</a:t>
                </a:r>
                <a:r>
                  <a:rPr lang="en-US" altLang="zh-TW" sz="1200" dirty="0"/>
                  <a:t>:</a:t>
                </a:r>
                <a:r>
                  <a:rPr lang="zh-TW" altLang="en-US" sz="1200" dirty="0"/>
                  <a:t>根據 </a:t>
                </a:r>
                <a:r>
                  <a:rPr lang="en-US" altLang="zh-TW" sz="1200" dirty="0"/>
                  <a:t>ground-truth </a:t>
                </a:r>
                <a:r>
                  <a:rPr lang="en-US" altLang="zh-TW" sz="1200" dirty="0" err="1"/>
                  <a:t>bbox</a:t>
                </a:r>
                <a:r>
                  <a:rPr lang="en-US" altLang="zh-TW" sz="1200" dirty="0"/>
                  <a:t> </a:t>
                </a:r>
                <a:r>
                  <a:rPr lang="zh-TW" altLang="en-US" sz="1200" dirty="0"/>
                  <a:t>的大小，利用 </a:t>
                </a:r>
                <a:r>
                  <a:rPr lang="en-US" altLang="zh-TW" sz="1200" dirty="0"/>
                  <a:t>2D Gaussian distribution </a:t>
                </a:r>
                <a:r>
                  <a:rPr lang="zh-TW" altLang="en-US" sz="1200" dirty="0"/>
                  <a:t>來設定正負樣本：</a:t>
                </a:r>
                <a:endParaRPr lang="en-US" altLang="zh-TW" sz="1200" dirty="0"/>
              </a:p>
              <a:p>
                <a:pPr marL="879475" lvl="1" indent="-342900">
                  <a:buFontTx/>
                  <a:buAutoNum type="arabicParenBoth"/>
                </a:pPr>
                <a:r>
                  <a:rPr lang="en-US" altLang="zh-TW" sz="1200" dirty="0">
                    <a:effectLst/>
                  </a:rPr>
                  <a:t>f</a:t>
                </a:r>
                <a:r>
                  <a:rPr lang="en-US" altLang="zh-TW" sz="1200" dirty="0"/>
                  <a:t>(</a:t>
                </a:r>
                <a:r>
                  <a:rPr lang="en-US" altLang="zh-TW" sz="1200" dirty="0" err="1"/>
                  <a:t>x,</a:t>
                </a:r>
                <a:r>
                  <a:rPr lang="en-US" altLang="zh-TW" sz="1200" dirty="0" err="1">
                    <a:effectLst/>
                  </a:rPr>
                  <a:t>y</a:t>
                </a:r>
                <a:r>
                  <a:rPr lang="en-US" altLang="zh-TW" sz="1200" dirty="0"/>
                  <a:t>) </a:t>
                </a:r>
                <a:r>
                  <a:rPr lang="zh-TW" altLang="en-US" sz="1200" dirty="0"/>
                  <a:t>是以 </a:t>
                </a:r>
                <a:r>
                  <a:rPr lang="en-US" altLang="zh-TW" sz="1200" dirty="0"/>
                  <a:t>ground-truth </a:t>
                </a:r>
                <a:r>
                  <a:rPr lang="en-US" altLang="zh-TW" sz="1200" dirty="0" err="1"/>
                  <a:t>bbox</a:t>
                </a:r>
                <a:r>
                  <a:rPr lang="en-US" altLang="zh-TW" sz="1200" dirty="0"/>
                  <a:t> </a:t>
                </a:r>
                <a:r>
                  <a:rPr lang="zh-TW" altLang="en-US" sz="1200" dirty="0"/>
                  <a:t>中心為均值 </a:t>
                </a:r>
                <a:r>
                  <a:rPr lang="el-GR" altLang="zh-TW" sz="1200" dirty="0"/>
                  <a:t>μ=[</a:t>
                </a:r>
                <a:r>
                  <a:rPr lang="en-US" altLang="zh-TW" sz="1200" dirty="0" err="1"/>
                  <a:t>cx,cy</a:t>
                </a:r>
                <a:r>
                  <a:rPr lang="en-US" altLang="zh-TW" sz="1200" dirty="0"/>
                  <a:t>] </a:t>
                </a:r>
                <a:r>
                  <a:rPr lang="zh-TW" altLang="en-US" sz="1200" dirty="0"/>
                  <a:t>的 </a:t>
                </a:r>
                <a:r>
                  <a:rPr lang="en-US" altLang="zh-TW" sz="1200" dirty="0"/>
                  <a:t>2D Gaussian distribution</a:t>
                </a:r>
                <a:r>
                  <a:rPr lang="zh-TW" altLang="en-US" sz="1200" dirty="0"/>
                  <a:t>，其協方差矩陣 </a:t>
                </a:r>
                <a:r>
                  <a:rPr lang="el-GR" altLang="zh-TW" sz="1200" dirty="0"/>
                  <a:t>Σ </a:t>
                </a:r>
                <a:r>
                  <a:rPr lang="zh-TW" altLang="en-US" sz="1200" dirty="0"/>
                  <a:t>根據根據 </a:t>
                </a:r>
                <a:r>
                  <a:rPr lang="en-US" altLang="zh-TW" sz="1200" dirty="0"/>
                  <a:t>ground-truth </a:t>
                </a:r>
                <a:r>
                  <a:rPr lang="en-US" altLang="zh-TW" sz="1200" dirty="0" err="1"/>
                  <a:t>bbox</a:t>
                </a:r>
                <a:r>
                  <a:rPr lang="en-US" altLang="zh-TW" sz="1200" dirty="0"/>
                  <a:t> </a:t>
                </a:r>
                <a:r>
                  <a:rPr lang="zh-TW" altLang="en-US" sz="1200" dirty="0"/>
                  <a:t>的寬高動態調整。</a:t>
                </a:r>
                <a:endParaRPr lang="en-US" altLang="zh-TW" sz="1200" dirty="0"/>
              </a:p>
              <a:p>
                <a:pPr marL="879475" lvl="1" indent="-342900">
                  <a:buAutoNum type="arabicParenBoth"/>
                </a:pPr>
                <a:r>
                  <a:rPr lang="zh-TW" altLang="en-US" sz="1200" dirty="0"/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TW" sz="120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1200" i="0" dirty="0" err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sz="1200" i="0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1200" i="0" dirty="0" err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120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05</m:t>
                        </m:r>
                      </m:e>
                    </m:d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TW" sz="1200" dirty="0"/>
                  <a:t>grid point </a:t>
                </a:r>
                <a:r>
                  <a:rPr lang="en-US" altLang="zh-TW" sz="1200" dirty="0">
                    <a:sym typeface="Wingdings" panose="05000000000000000000" pitchFamily="2" charset="2"/>
                  </a:rPr>
                  <a:t> positive point</a:t>
                </a:r>
              </a:p>
              <a:p>
                <a:pPr marL="879475" lvl="1" indent="-342900">
                  <a:buAutoNum type="arabicParenBoth"/>
                </a:pPr>
                <a:r>
                  <a:rPr lang="zh-TW" altLang="en-US" sz="1200" dirty="0"/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200" i="0" dirty="0" err="1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200" i="0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200" i="0" dirty="0" err="1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TW" sz="1200" b="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05</m:t>
                        </m:r>
                      </m:e>
                    </m:d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TW" sz="1200" dirty="0"/>
                  <a:t>grid point </a:t>
                </a:r>
                <a:r>
                  <a:rPr lang="en-US" altLang="zh-TW" sz="1200" dirty="0">
                    <a:sym typeface="Wingdings" panose="05000000000000000000" pitchFamily="2" charset="2"/>
                  </a:rPr>
                  <a:t> negative point</a:t>
                </a:r>
              </a:p>
              <a:p>
                <a:pPr marL="422275" indent="-65088">
                  <a:buAutoNum type="arabicParenR"/>
                </a:pPr>
                <a:r>
                  <a:rPr lang="zh-TW" altLang="en-US" sz="1200" dirty="0">
                    <a:sym typeface="Wingdings" panose="05000000000000000000" pitchFamily="2" charset="2"/>
                  </a:rPr>
                  <a:t> 優點</a:t>
                </a:r>
                <a:r>
                  <a:rPr lang="en-US" altLang="zh-TW" sz="1200" dirty="0">
                    <a:sym typeface="Wingdings" panose="05000000000000000000" pitchFamily="2" charset="2"/>
                  </a:rPr>
                  <a:t>:</a:t>
                </a:r>
              </a:p>
              <a:p>
                <a:pPr marL="898525" lvl="1" indent="-358775">
                  <a:buFontTx/>
                  <a:buAutoNum type="arabicParenBoth"/>
                </a:pPr>
                <a:r>
                  <a:rPr lang="zh-TW" altLang="en-US" sz="1200" dirty="0"/>
                  <a:t>正樣本的數量和分佈會根據 </a:t>
                </a:r>
                <a:r>
                  <a:rPr lang="en-US" altLang="zh-TW" sz="1200" dirty="0"/>
                  <a:t>ground-truth </a:t>
                </a:r>
                <a:r>
                  <a:rPr lang="en-US" altLang="zh-TW" sz="1200" dirty="0" err="1"/>
                  <a:t>bbox</a:t>
                </a:r>
                <a:r>
                  <a:rPr lang="en-US" altLang="zh-TW" sz="1200" dirty="0"/>
                  <a:t> </a:t>
                </a:r>
                <a:r>
                  <a:rPr lang="zh-TW" altLang="en-US" sz="1200" dirty="0"/>
                  <a:t>的 </a:t>
                </a:r>
                <a:r>
                  <a:rPr lang="en-US" altLang="zh-TW" sz="1200" b="1" dirty="0"/>
                  <a:t>shape</a:t>
                </a:r>
                <a:r>
                  <a:rPr lang="zh-TW" altLang="en-US" sz="1200" dirty="0"/>
                  <a:t> 動態調整。例如，對於長條形 </a:t>
                </a:r>
                <a:r>
                  <a:rPr lang="en-US" altLang="zh-TW" sz="1200" dirty="0" err="1"/>
                  <a:t>bbox</a:t>
                </a:r>
                <a:r>
                  <a:rPr lang="zh-TW" altLang="en-US" sz="1200" dirty="0"/>
                  <a:t>，</a:t>
                </a:r>
                <a:r>
                  <a:rPr lang="en-US" altLang="zh-TW" sz="1200" dirty="0"/>
                  <a:t>Gaussian distribution </a:t>
                </a:r>
                <a:r>
                  <a:rPr lang="zh-TW" altLang="en-US" sz="1200" dirty="0"/>
                  <a:t>在長軸方向的變異數較大，從而生成更多沿長軸分佈的正樣本，提升檢測的靈活性。</a:t>
                </a:r>
                <a:endParaRPr lang="en-US" altLang="zh-TW" sz="1200" dirty="0">
                  <a:sym typeface="Wingdings" panose="05000000000000000000" pitchFamily="2" charset="2"/>
                </a:endParaRPr>
              </a:p>
              <a:p>
                <a:pPr marL="898525" lvl="1" indent="-358775">
                  <a:buAutoNum type="arabicParenBoth"/>
                </a:pPr>
                <a:r>
                  <a:rPr lang="zh-TW" altLang="en-US" sz="1200" dirty="0">
                    <a:sym typeface="Wingdings" panose="05000000000000000000" pitchFamily="2" charset="2"/>
                  </a:rPr>
                  <a:t>調整 </a:t>
                </a:r>
                <a:r>
                  <a:rPr lang="en-US" altLang="zh-TW" sz="1200" dirty="0">
                    <a:sym typeface="Wingdings" panose="05000000000000000000" pitchFamily="2" charset="2"/>
                  </a:rPr>
                  <a:t>Gaussian distribution </a:t>
                </a:r>
                <a:r>
                  <a:rPr lang="zh-TW" altLang="en-US" sz="1200" dirty="0">
                    <a:sym typeface="Wingdings" panose="05000000000000000000" pitchFamily="2" charset="2"/>
                  </a:rPr>
                  <a:t>的參數 𝛽</a:t>
                </a:r>
                <a:r>
                  <a:rPr lang="zh-TW" altLang="el-GR" sz="1200" dirty="0">
                    <a:sym typeface="Wingdings" panose="05000000000000000000" pitchFamily="2" charset="2"/>
                  </a:rPr>
                  <a:t>（</a:t>
                </a:r>
                <a:r>
                  <a:rPr lang="zh-TW" altLang="en-US" sz="1200" dirty="0">
                    <a:sym typeface="Wingdings" panose="05000000000000000000" pitchFamily="2" charset="2"/>
                  </a:rPr>
                  <a:t>控制變異數中的最大值），以平衡大物件（</a:t>
                </a:r>
                <a:r>
                  <a:rPr lang="en-US" altLang="zh-TW" sz="1200" dirty="0">
                    <a:sym typeface="Wingdings" panose="05000000000000000000" pitchFamily="2" charset="2"/>
                  </a:rPr>
                  <a:t>big ground-truth </a:t>
                </a:r>
                <a:r>
                  <a:rPr lang="en-US" altLang="zh-TW" sz="1200" dirty="0" err="1">
                    <a:sym typeface="Wingdings" panose="05000000000000000000" pitchFamily="2" charset="2"/>
                  </a:rPr>
                  <a:t>bbox</a:t>
                </a:r>
                <a:r>
                  <a:rPr lang="zh-TW" altLang="en-US" sz="1200" dirty="0">
                    <a:sym typeface="Wingdings" panose="05000000000000000000" pitchFamily="2" charset="2"/>
                  </a:rPr>
                  <a:t>）和小物件（</a:t>
                </a:r>
                <a:r>
                  <a:rPr lang="en-US" altLang="zh-TW" sz="1200" dirty="0">
                    <a:sym typeface="Wingdings" panose="05000000000000000000" pitchFamily="2" charset="2"/>
                  </a:rPr>
                  <a:t>tiny ground-truth </a:t>
                </a:r>
                <a:r>
                  <a:rPr lang="en-US" altLang="zh-TW" sz="1200" dirty="0" err="1">
                    <a:sym typeface="Wingdings" panose="05000000000000000000" pitchFamily="2" charset="2"/>
                  </a:rPr>
                  <a:t>bbox</a:t>
                </a:r>
                <a:r>
                  <a:rPr lang="zh-TW" altLang="en-US" sz="1200" dirty="0">
                    <a:sym typeface="Wingdings" panose="05000000000000000000" pitchFamily="2" charset="2"/>
                  </a:rPr>
                  <a:t>）之間的正樣本數量。具體來說，</a:t>
                </a:r>
                <a:r>
                  <a:rPr lang="el-GR" altLang="zh-TW" sz="1200" dirty="0">
                    <a:sym typeface="Wingdings" panose="05000000000000000000" pitchFamily="2" charset="2"/>
                  </a:rPr>
                  <a:t>β </a:t>
                </a:r>
                <a:r>
                  <a:rPr lang="zh-TW" altLang="en-US" sz="1200" dirty="0">
                    <a:sym typeface="Wingdings" panose="05000000000000000000" pitchFamily="2" charset="2"/>
                  </a:rPr>
                  <a:t>限制了變異數的上限，避免大物件的 </a:t>
                </a:r>
                <a:r>
                  <a:rPr lang="en-US" altLang="zh-TW" sz="1200" dirty="0">
                    <a:sym typeface="Wingdings" panose="05000000000000000000" pitchFamily="2" charset="2"/>
                  </a:rPr>
                  <a:t>Gaussian distribution </a:t>
                </a:r>
                <a:r>
                  <a:rPr lang="zh-TW" altLang="en-US" sz="1200" dirty="0">
                    <a:sym typeface="Wingdings" panose="05000000000000000000" pitchFamily="2" charset="2"/>
                  </a:rPr>
                  <a:t>過於分散，導致正樣本數量過多。</a:t>
                </a:r>
                <a:endParaRPr lang="en-US" altLang="zh-TW" sz="12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2A8D6985-4652-0DBF-B944-4DE046497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422" y="495330"/>
                <a:ext cx="6131319" cy="2893100"/>
              </a:xfrm>
              <a:prstGeom prst="rect">
                <a:avLst/>
              </a:prstGeom>
              <a:blipFill>
                <a:blip r:embed="rId4"/>
                <a:stretch>
                  <a:fillRect l="-298" t="-211" r="-596" b="-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 txBox="1">
            <a:spLocks/>
          </p:cNvSpPr>
          <p:nvPr/>
        </p:nvSpPr>
        <p:spPr>
          <a:xfrm>
            <a:off x="3104937" y="6399330"/>
            <a:ext cx="388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4C87C7-83E9-42F2-B8DC-90D1E92F8036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8B88E91-B846-D343-0F33-B71388A6F5A2}"/>
                  </a:ext>
                </a:extLst>
              </p:cNvPr>
              <p:cNvSpPr txBox="1"/>
              <p:nvPr/>
            </p:nvSpPr>
            <p:spPr>
              <a:xfrm>
                <a:off x="30151" y="3653218"/>
                <a:ext cx="2957087" cy="3046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TW" sz="12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l-GR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TW" sz="1200" i="1"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l-GR" altLang="zh-TW" sz="1200" i="1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l-GR" altLang="zh-TW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TW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l-GR" altLang="zh-TW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l-GR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l-GR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l-GR" altLang="zh-TW" sz="1200" i="1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el-GR" altLang="zh-TW" sz="12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l-GR" altLang="zh-TW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l-GR" altLang="zh-TW" sz="12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l-GR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altLang="zh-TW" sz="1200" i="1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l-GR" altLang="zh-TW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altLang="zh-TW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l-GR" altLang="zh-TW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l-GR" altLang="zh-TW" sz="12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l-GR" altLang="zh-TW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altLang="zh-TW" sz="1200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sSup>
                          <m:sSupPr>
                            <m:ctrlPr>
                              <a:rPr lang="ar-AE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ar-AE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zh-TW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ar-AE" sz="1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ar-AE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ar-AE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ar-AE" altLang="zh-TW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ar-AE" altLang="zh-TW" sz="12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ar-AE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ar-AE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ar-AE" sz="1200" i="1">
                                    <a:latin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ar-AE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altLang="zh-TW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ar-AE" altLang="zh-TW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zh-TW" altLang="en-US" sz="1200" dirty="0"/>
                  <a:t> </a:t>
                </a:r>
                <a:endParaRPr lang="en-US" altLang="zh-TW" sz="1200" dirty="0"/>
              </a:p>
              <a:p>
                <a:pPr marL="90488" lvl="2" indent="-904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100" b="0" dirty="0"/>
              </a:p>
              <a:p>
                <a:pPr marL="90488" lvl="2" indent="-904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altLang="zh-TW" sz="12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zh-TW" sz="1200" b="0" dirty="0"/>
              </a:p>
              <a:p>
                <a:pPr marL="90488" lvl="2" indent="-90488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altLang="zh-TW" sz="1200" dirty="0"/>
              </a:p>
              <a:p>
                <a:pPr marL="271463" lvl="3" indent="-92075"/>
                <a:r>
                  <a:rPr lang="en-US" altLang="zh-TW" sz="10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05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sz="105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05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05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05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(=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altLang="zh-TW" sz="105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𝑜𝑡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050" b="0" i="1" smtClean="0">
                                <a:latin typeface="Cambria Math" panose="02040503050406030204" pitchFamily="18" charset="0"/>
                              </a:rPr>
                              <m:t>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200" dirty="0"/>
              </a:p>
              <a:p>
                <a:pPr marL="271463" lvl="3" indent="-92075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1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11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1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1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(=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altLang="zh-TW" sz="11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𝑜𝑡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1100" dirty="0"/>
                  <a:t> </a:t>
                </a:r>
              </a:p>
              <a:p>
                <a:pPr marL="261937" lvl="4" indent="-171450">
                  <a:buFont typeface="PMingLiU" panose="02020500000000000000" pitchFamily="18" charset="-120"/>
                  <a:buChar char="。"/>
                </a:pPr>
                <a:endParaRPr lang="en-US" altLang="zh-TW" sz="1200" dirty="0"/>
              </a:p>
              <a:p>
                <a:pPr marL="261937" lvl="4" indent="-171450">
                  <a:buFont typeface="PMingLiU" panose="02020500000000000000" pitchFamily="18" charset="-120"/>
                  <a:buChar char="。"/>
                </a:pPr>
                <a:endParaRPr lang="en-US" altLang="zh-TW" sz="12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8B88E91-B846-D343-0F33-B71388A6F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" y="3653218"/>
                <a:ext cx="2957087" cy="3046603"/>
              </a:xfrm>
              <a:prstGeom prst="rect">
                <a:avLst/>
              </a:prstGeom>
              <a:blipFill>
                <a:blip r:embed="rId5"/>
                <a:stretch>
                  <a:fillRect l="-11340" b="-2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BA11B1C-B498-6B96-ABA3-459BC915DF9F}"/>
                  </a:ext>
                </a:extLst>
              </p:cNvPr>
              <p:cNvSpPr txBox="1"/>
              <p:nvPr/>
            </p:nvSpPr>
            <p:spPr>
              <a:xfrm>
                <a:off x="12668" y="3429000"/>
                <a:ext cx="261156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PDF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Gaussian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TW" sz="1200" smtClean="0">
                        <a:solidFill>
                          <a:srgbClr val="00B0F0"/>
                        </a:solidFill>
                      </a:rPr>
                      <m:t>distribution</m:t>
                    </m:r>
                  </m:oMath>
                </a14:m>
                <a:r>
                  <a:rPr lang="en-US" altLang="zh-TW" sz="1200" dirty="0">
                    <a:solidFill>
                      <a:srgbClr val="00B0F0"/>
                    </a:solidFill>
                  </a:rPr>
                  <a:t> 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BA11B1C-B498-6B96-ABA3-459BC915D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" y="3429000"/>
                <a:ext cx="261156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21EC7C7-0A75-89D9-63D3-84B15F1B229C}"/>
                  </a:ext>
                </a:extLst>
              </p:cNvPr>
              <p:cNvSpPr txBox="1"/>
              <p:nvPr/>
            </p:nvSpPr>
            <p:spPr>
              <a:xfrm>
                <a:off x="19130" y="6229821"/>
                <a:ext cx="177776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Alan: </a:t>
                </a: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sz="1100" dirty="0"/>
                  <a:t> </a:t>
                </a:r>
                <a:r>
                  <a:rPr lang="zh-TW" altLang="en-US" sz="1100" dirty="0"/>
                  <a:t>決定高斯分布最大的變異數，用來調整不同物件之間正樣本數的平衡。</a:t>
                </a:r>
                <a:r>
                  <a:rPr lang="en-US" altLang="zh-TW" sz="1100" dirty="0"/>
                  <a:t> </a:t>
                </a:r>
                <a:endParaRPr lang="zh-TW" altLang="en-US" sz="11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21EC7C7-0A75-89D9-63D3-84B15F1B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0" y="6229821"/>
                <a:ext cx="1777766" cy="600164"/>
              </a:xfrm>
              <a:prstGeom prst="rect">
                <a:avLst/>
              </a:prstGeom>
              <a:blipFill>
                <a:blip r:embed="rId7"/>
                <a:stretch>
                  <a:fillRect r="-4795"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FEB0731-843A-8052-5377-C42523C0BB1C}"/>
              </a:ext>
            </a:extLst>
          </p:cNvPr>
          <p:cNvCxnSpPr>
            <a:cxnSpLocks/>
          </p:cNvCxnSpPr>
          <p:nvPr/>
        </p:nvCxnSpPr>
        <p:spPr>
          <a:xfrm>
            <a:off x="44194" y="3464237"/>
            <a:ext cx="24832" cy="334023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3FB9479-2BF5-84E2-BC23-656CCAC1B051}"/>
              </a:ext>
            </a:extLst>
          </p:cNvPr>
          <p:cNvCxnSpPr>
            <a:cxnSpLocks/>
          </p:cNvCxnSpPr>
          <p:nvPr/>
        </p:nvCxnSpPr>
        <p:spPr>
          <a:xfrm>
            <a:off x="44194" y="3444958"/>
            <a:ext cx="346788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F7A55-BDB8-6D54-1B48-3BEABB6B182C}"/>
              </a:ext>
            </a:extLst>
          </p:cNvPr>
          <p:cNvSpPr txBox="1"/>
          <p:nvPr/>
        </p:nvSpPr>
        <p:spPr>
          <a:xfrm>
            <a:off x="701295" y="4434254"/>
            <a:ext cx="2810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dirty="0"/>
              <a:t>the mean vector </a:t>
            </a:r>
            <a:r>
              <a:rPr lang="en-US" altLang="zh-TW" sz="1200" dirty="0"/>
              <a:t>of Gaussian distribution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4CA4E68-0338-5641-3F3B-681C49946A8E}"/>
              </a:ext>
            </a:extLst>
          </p:cNvPr>
          <p:cNvSpPr txBox="1"/>
          <p:nvPr/>
        </p:nvSpPr>
        <p:spPr>
          <a:xfrm>
            <a:off x="1059010" y="4702495"/>
            <a:ext cx="2453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the covariance matrix of Gaussian distribution</a:t>
            </a:r>
            <a:endParaRPr lang="zh-TW" altLang="en-US" sz="12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9A095AA-7386-71CE-EB19-F8990C6462B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362" t="4558" b="3623"/>
          <a:stretch/>
        </p:blipFill>
        <p:spPr>
          <a:xfrm>
            <a:off x="1801019" y="5314410"/>
            <a:ext cx="1665805" cy="143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FA1103F-A592-E101-97FF-1590341DF753}"/>
                  </a:ext>
                </a:extLst>
              </p:cNvPr>
              <p:cNvSpPr txBox="1"/>
              <p:nvPr/>
            </p:nvSpPr>
            <p:spPr>
              <a:xfrm>
                <a:off x="2947933" y="5792562"/>
                <a:ext cx="387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FA1103F-A592-E101-97FF-1590341D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933" y="5792562"/>
                <a:ext cx="3878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371970A8-FDD3-529E-59C8-55C3F1327164}"/>
                  </a:ext>
                </a:extLst>
              </p:cNvPr>
              <p:cNvSpPr txBox="1"/>
              <p:nvPr/>
            </p:nvSpPr>
            <p:spPr>
              <a:xfrm>
                <a:off x="1818164" y="5353141"/>
                <a:ext cx="38721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TW" sz="1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l-GR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371970A8-FDD3-529E-59C8-55C3F1327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164" y="5353141"/>
                <a:ext cx="387217" cy="276999"/>
              </a:xfrm>
              <a:prstGeom prst="rect">
                <a:avLst/>
              </a:prstGeom>
              <a:blipFill>
                <a:blip r:embed="rId10"/>
                <a:stretch>
                  <a:fillRect r="-3125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275228A6-CC9A-C929-A0EC-86E2131D2873}"/>
              </a:ext>
            </a:extLst>
          </p:cNvPr>
          <p:cNvCxnSpPr>
            <a:cxnSpLocks/>
          </p:cNvCxnSpPr>
          <p:nvPr/>
        </p:nvCxnSpPr>
        <p:spPr>
          <a:xfrm flipH="1">
            <a:off x="3470947" y="3444958"/>
            <a:ext cx="11656" cy="341304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文字方塊 223">
            <a:extLst>
              <a:ext uri="{FF2B5EF4-FFF2-40B4-BE49-F238E27FC236}">
                <a16:creationId xmlns:a16="http://schemas.microsoft.com/office/drawing/2014/main" id="{776C2529-9F76-CB6B-F690-C9FDC55F76ED}"/>
              </a:ext>
            </a:extLst>
          </p:cNvPr>
          <p:cNvSpPr txBox="1"/>
          <p:nvPr/>
        </p:nvSpPr>
        <p:spPr>
          <a:xfrm>
            <a:off x="7551395" y="2637214"/>
            <a:ext cx="1580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Small</a:t>
            </a:r>
            <a:r>
              <a:rPr lang="zh-TW" altLang="en-US" sz="1400" dirty="0"/>
              <a:t> </a:t>
            </a:r>
            <a:r>
              <a:rPr lang="en-US" altLang="zh-TW" sz="1400" dirty="0"/>
              <a:t>nodule</a:t>
            </a:r>
            <a:endParaRPr lang="zh-TW" altLang="en-US" sz="1400" dirty="0"/>
          </a:p>
        </p:txBody>
      </p:sp>
      <p:grpSp>
        <p:nvGrpSpPr>
          <p:cNvPr id="237" name="群組 236">
            <a:extLst>
              <a:ext uri="{FF2B5EF4-FFF2-40B4-BE49-F238E27FC236}">
                <a16:creationId xmlns:a16="http://schemas.microsoft.com/office/drawing/2014/main" id="{A7E22EC1-68E0-6B1F-E437-3DE54D88A339}"/>
              </a:ext>
            </a:extLst>
          </p:cNvPr>
          <p:cNvGrpSpPr/>
          <p:nvPr/>
        </p:nvGrpSpPr>
        <p:grpSpPr>
          <a:xfrm>
            <a:off x="7599191" y="767182"/>
            <a:ext cx="1543668" cy="1836460"/>
            <a:chOff x="7599191" y="767182"/>
            <a:chExt cx="1543668" cy="1836460"/>
          </a:xfrm>
        </p:grpSpPr>
        <p:grpSp>
          <p:nvGrpSpPr>
            <p:cNvPr id="234" name="群組 233">
              <a:extLst>
                <a:ext uri="{FF2B5EF4-FFF2-40B4-BE49-F238E27FC236}">
                  <a16:creationId xmlns:a16="http://schemas.microsoft.com/office/drawing/2014/main" id="{0A5E84D9-8897-30A2-1A79-F32D867A994E}"/>
                </a:ext>
              </a:extLst>
            </p:cNvPr>
            <p:cNvGrpSpPr/>
            <p:nvPr/>
          </p:nvGrpSpPr>
          <p:grpSpPr>
            <a:xfrm>
              <a:off x="7599191" y="767182"/>
              <a:ext cx="1543668" cy="1836460"/>
              <a:chOff x="7599191" y="767182"/>
              <a:chExt cx="1543668" cy="1836460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13F3FC07-95B9-817D-04E5-8F7C1723A0E8}"/>
                  </a:ext>
                </a:extLst>
              </p:cNvPr>
              <p:cNvGrpSpPr/>
              <p:nvPr/>
            </p:nvGrpSpPr>
            <p:grpSpPr>
              <a:xfrm>
                <a:off x="7599191" y="767182"/>
                <a:ext cx="1543668" cy="1836460"/>
                <a:chOff x="1299038" y="1503464"/>
                <a:chExt cx="3307744" cy="2654197"/>
              </a:xfrm>
            </p:grpSpPr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D5F3C660-2F5C-7921-8BD3-9AB6841CA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5735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接點 77">
                  <a:extLst>
                    <a:ext uri="{FF2B5EF4-FFF2-40B4-BE49-F238E27FC236}">
                      <a16:creationId xmlns:a16="http://schemas.microsoft.com/office/drawing/2014/main" id="{17582A3D-D65B-963E-592C-4912B495E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406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接點 78">
                  <a:extLst>
                    <a:ext uri="{FF2B5EF4-FFF2-40B4-BE49-F238E27FC236}">
                      <a16:creationId xmlns:a16="http://schemas.microsoft.com/office/drawing/2014/main" id="{5814529E-2EE1-0585-1560-099712A04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0774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id="{E79A87F5-CE66-33F9-E4BB-1B4D5EF56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486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7A581EBA-66BE-FF8E-1496-563174507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4199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EC61F264-A8BE-91C3-04B9-EB0A50FDCE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091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接點 82">
                  <a:extLst>
                    <a:ext uri="{FF2B5EF4-FFF2-40B4-BE49-F238E27FC236}">
                      <a16:creationId xmlns:a16="http://schemas.microsoft.com/office/drawing/2014/main" id="{4CA5E3CD-D3EE-FD95-3FB5-2B712B4A1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762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25D48204-647A-0A26-E6C1-5F5A04CBF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4334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0F9BB472-5755-BAA0-8B5F-1C4705083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1856651"/>
                  <a:ext cx="330774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接點 85">
                  <a:extLst>
                    <a:ext uri="{FF2B5EF4-FFF2-40B4-BE49-F238E27FC236}">
                      <a16:creationId xmlns:a16="http://schemas.microsoft.com/office/drawing/2014/main" id="{ED61B5EB-B86D-FDC0-8F0F-32C135CCA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247198"/>
                  <a:ext cx="3272962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接點 86">
                  <a:extLst>
                    <a:ext uri="{FF2B5EF4-FFF2-40B4-BE49-F238E27FC236}">
                      <a16:creationId xmlns:a16="http://schemas.microsoft.com/office/drawing/2014/main" id="{3CE0F787-A70E-7A10-B640-21BF20956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637745"/>
                  <a:ext cx="3238180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接點 87">
                  <a:extLst>
                    <a:ext uri="{FF2B5EF4-FFF2-40B4-BE49-F238E27FC236}">
                      <a16:creationId xmlns:a16="http://schemas.microsoft.com/office/drawing/2014/main" id="{655BF2EF-02D8-2729-542D-F30B842DB9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028292"/>
                  <a:ext cx="3203398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接點 88">
                  <a:extLst>
                    <a:ext uri="{FF2B5EF4-FFF2-40B4-BE49-F238E27FC236}">
                      <a16:creationId xmlns:a16="http://schemas.microsoft.com/office/drawing/2014/main" id="{E4EAB017-9CA5-34BC-3376-0B53E5F3B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418839"/>
                  <a:ext cx="3168616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590CA5FB-D3DA-C4E7-BBE4-71FE3FA8A9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809386"/>
                  <a:ext cx="313383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737EA9B-4A16-EE92-A61B-79829BE70C4D}"/>
                  </a:ext>
                </a:extLst>
              </p:cNvPr>
              <p:cNvSpPr/>
              <p:nvPr/>
            </p:nvSpPr>
            <p:spPr>
              <a:xfrm>
                <a:off x="8160773" y="1368242"/>
                <a:ext cx="247157" cy="391891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6" name="橢圓 235">
              <a:extLst>
                <a:ext uri="{FF2B5EF4-FFF2-40B4-BE49-F238E27FC236}">
                  <a16:creationId xmlns:a16="http://schemas.microsoft.com/office/drawing/2014/main" id="{65E26B81-03E9-10FF-ACB9-8F1CD2140A28}"/>
                </a:ext>
              </a:extLst>
            </p:cNvPr>
            <p:cNvSpPr/>
            <p:nvPr/>
          </p:nvSpPr>
          <p:spPr>
            <a:xfrm>
              <a:off x="8245493" y="1514764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3" name="群組 242">
            <a:extLst>
              <a:ext uri="{FF2B5EF4-FFF2-40B4-BE49-F238E27FC236}">
                <a16:creationId xmlns:a16="http://schemas.microsoft.com/office/drawing/2014/main" id="{89C36E59-4B28-040A-38F3-598F5FC1027E}"/>
              </a:ext>
            </a:extLst>
          </p:cNvPr>
          <p:cNvGrpSpPr/>
          <p:nvPr/>
        </p:nvGrpSpPr>
        <p:grpSpPr>
          <a:xfrm>
            <a:off x="6022019" y="777250"/>
            <a:ext cx="1560270" cy="1867032"/>
            <a:chOff x="6022019" y="777250"/>
            <a:chExt cx="1560270" cy="1867032"/>
          </a:xfrm>
        </p:grpSpPr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83E59D9C-3426-C7C5-9334-D9E51DE352D8}"/>
                </a:ext>
              </a:extLst>
            </p:cNvPr>
            <p:cNvGrpSpPr/>
            <p:nvPr/>
          </p:nvGrpSpPr>
          <p:grpSpPr>
            <a:xfrm>
              <a:off x="6022019" y="777250"/>
              <a:ext cx="1560270" cy="1867032"/>
              <a:chOff x="6022019" y="777250"/>
              <a:chExt cx="1560270" cy="1867032"/>
            </a:xfrm>
          </p:grpSpPr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C4C90D76-D9A7-F962-2D6B-DDC06A90F9E0}"/>
                  </a:ext>
                </a:extLst>
              </p:cNvPr>
              <p:cNvGrpSpPr/>
              <p:nvPr/>
            </p:nvGrpSpPr>
            <p:grpSpPr>
              <a:xfrm>
                <a:off x="6022019" y="777250"/>
                <a:ext cx="1560270" cy="1867032"/>
                <a:chOff x="1274062" y="1503463"/>
                <a:chExt cx="3332720" cy="2654198"/>
              </a:xfrm>
            </p:grpSpPr>
            <p:pic>
              <p:nvPicPr>
                <p:cNvPr id="141" name="圖片 140">
                  <a:extLst>
                    <a:ext uri="{FF2B5EF4-FFF2-40B4-BE49-F238E27FC236}">
                      <a16:creationId xmlns:a16="http://schemas.microsoft.com/office/drawing/2014/main" id="{6B539961-2A11-95A2-4321-1E5BC1508F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l="20596" t="16495" r="25940" b="30312"/>
                <a:stretch/>
              </p:blipFill>
              <p:spPr>
                <a:xfrm>
                  <a:off x="1274062" y="1513883"/>
                  <a:ext cx="3295372" cy="2586288"/>
                </a:xfrm>
                <a:prstGeom prst="rect">
                  <a:avLst/>
                </a:prstGeom>
              </p:spPr>
            </p:pic>
            <p:cxnSp>
              <p:nvCxnSpPr>
                <p:cNvPr id="143" name="直線接點 142">
                  <a:extLst>
                    <a:ext uri="{FF2B5EF4-FFF2-40B4-BE49-F238E27FC236}">
                      <a16:creationId xmlns:a16="http://schemas.microsoft.com/office/drawing/2014/main" id="{D9029EC3-B598-2CD6-1CD3-048594CA5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5735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681AC7D7-8C6B-0D0A-04D7-56D4FA152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406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接點 149">
                  <a:extLst>
                    <a:ext uri="{FF2B5EF4-FFF2-40B4-BE49-F238E27FC236}">
                      <a16:creationId xmlns:a16="http://schemas.microsoft.com/office/drawing/2014/main" id="{B5CFF4E6-EEC4-1571-FDF7-2FDAD3247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0774" y="1503463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接點 150">
                  <a:extLst>
                    <a:ext uri="{FF2B5EF4-FFF2-40B4-BE49-F238E27FC236}">
                      <a16:creationId xmlns:a16="http://schemas.microsoft.com/office/drawing/2014/main" id="{893168F2-36C2-1F81-17A6-B0EFACB14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486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線接點 153">
                  <a:extLst>
                    <a:ext uri="{FF2B5EF4-FFF2-40B4-BE49-F238E27FC236}">
                      <a16:creationId xmlns:a16="http://schemas.microsoft.com/office/drawing/2014/main" id="{39744CCB-1963-E5DF-F80D-3C1D3A491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4198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線接點 154">
                  <a:extLst>
                    <a:ext uri="{FF2B5EF4-FFF2-40B4-BE49-F238E27FC236}">
                      <a16:creationId xmlns:a16="http://schemas.microsoft.com/office/drawing/2014/main" id="{AF73C690-67A6-1AC5-F83C-E9A4A2390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0910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線接點 157">
                  <a:extLst>
                    <a:ext uri="{FF2B5EF4-FFF2-40B4-BE49-F238E27FC236}">
                      <a16:creationId xmlns:a16="http://schemas.microsoft.com/office/drawing/2014/main" id="{637F957C-6FD4-0133-9725-C0A0EB0C60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7622" y="1503464"/>
                  <a:ext cx="0" cy="2654197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線接點 158">
                  <a:extLst>
                    <a:ext uri="{FF2B5EF4-FFF2-40B4-BE49-F238E27FC236}">
                      <a16:creationId xmlns:a16="http://schemas.microsoft.com/office/drawing/2014/main" id="{5DCF3998-2E85-4A3E-4F9A-D0AB00DAD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4334" y="1503464"/>
                  <a:ext cx="0" cy="2597049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線接點 161">
                  <a:extLst>
                    <a:ext uri="{FF2B5EF4-FFF2-40B4-BE49-F238E27FC236}">
                      <a16:creationId xmlns:a16="http://schemas.microsoft.com/office/drawing/2014/main" id="{CD7237D4-3A19-31B4-D724-70C21FE09F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1856651"/>
                  <a:ext cx="330774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 209">
                  <a:extLst>
                    <a:ext uri="{FF2B5EF4-FFF2-40B4-BE49-F238E27FC236}">
                      <a16:creationId xmlns:a16="http://schemas.microsoft.com/office/drawing/2014/main" id="{C98050A1-A3C1-45BF-31F8-2BFDD9D63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247198"/>
                  <a:ext cx="3272962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>
                  <a:extLst>
                    <a:ext uri="{FF2B5EF4-FFF2-40B4-BE49-F238E27FC236}">
                      <a16:creationId xmlns:a16="http://schemas.microsoft.com/office/drawing/2014/main" id="{6336542F-1E52-EF3F-CBC3-959206938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2637745"/>
                  <a:ext cx="3238180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直線接點 211">
                  <a:extLst>
                    <a:ext uri="{FF2B5EF4-FFF2-40B4-BE49-F238E27FC236}">
                      <a16:creationId xmlns:a16="http://schemas.microsoft.com/office/drawing/2014/main" id="{B61F1726-57B8-D1C4-BAFC-E9795A6460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028292"/>
                  <a:ext cx="3203398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直線接點 212">
                  <a:extLst>
                    <a:ext uri="{FF2B5EF4-FFF2-40B4-BE49-F238E27FC236}">
                      <a16:creationId xmlns:a16="http://schemas.microsoft.com/office/drawing/2014/main" id="{1B36BC34-563C-2915-7344-F64ADE0D9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418839"/>
                  <a:ext cx="3168616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直線接點 213">
                  <a:extLst>
                    <a:ext uri="{FF2B5EF4-FFF2-40B4-BE49-F238E27FC236}">
                      <a16:creationId xmlns:a16="http://schemas.microsoft.com/office/drawing/2014/main" id="{B77962C1-B015-DFA8-AA38-D7400241A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038" y="3809386"/>
                  <a:ext cx="3133834" cy="0"/>
                </a:xfrm>
                <a:prstGeom prst="line">
                  <a:avLst/>
                </a:prstGeom>
                <a:ln w="19050">
                  <a:solidFill>
                    <a:srgbClr val="FFC000">
                      <a:alpha val="74902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C2136B0B-09A6-BF25-7FEB-292E2BC2F6C9}"/>
                  </a:ext>
                </a:extLst>
              </p:cNvPr>
              <p:cNvSpPr/>
              <p:nvPr/>
            </p:nvSpPr>
            <p:spPr>
              <a:xfrm>
                <a:off x="6479631" y="994253"/>
                <a:ext cx="865837" cy="1314707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8" name="橢圓 237">
              <a:extLst>
                <a:ext uri="{FF2B5EF4-FFF2-40B4-BE49-F238E27FC236}">
                  <a16:creationId xmlns:a16="http://schemas.microsoft.com/office/drawing/2014/main" id="{81F67A34-CF2A-C9D4-73A8-6DC5BDA0B82E}"/>
                </a:ext>
              </a:extLst>
            </p:cNvPr>
            <p:cNvSpPr/>
            <p:nvPr/>
          </p:nvSpPr>
          <p:spPr>
            <a:xfrm>
              <a:off x="6886695" y="1544884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橢圓 238">
              <a:extLst>
                <a:ext uri="{FF2B5EF4-FFF2-40B4-BE49-F238E27FC236}">
                  <a16:creationId xmlns:a16="http://schemas.microsoft.com/office/drawing/2014/main" id="{6F50BA57-974F-0B1A-8A20-D744E3782F4D}"/>
                </a:ext>
              </a:extLst>
            </p:cNvPr>
            <p:cNvSpPr/>
            <p:nvPr/>
          </p:nvSpPr>
          <p:spPr>
            <a:xfrm>
              <a:off x="6867806" y="1837139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0" name="橢圓 239">
              <a:extLst>
                <a:ext uri="{FF2B5EF4-FFF2-40B4-BE49-F238E27FC236}">
                  <a16:creationId xmlns:a16="http://schemas.microsoft.com/office/drawing/2014/main" id="{90AB99E9-508D-3DAA-D34B-786E7B0DA867}"/>
                </a:ext>
              </a:extLst>
            </p:cNvPr>
            <p:cNvSpPr/>
            <p:nvPr/>
          </p:nvSpPr>
          <p:spPr>
            <a:xfrm>
              <a:off x="6708548" y="1544209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1" name="橢圓 240">
              <a:extLst>
                <a:ext uri="{FF2B5EF4-FFF2-40B4-BE49-F238E27FC236}">
                  <a16:creationId xmlns:a16="http://schemas.microsoft.com/office/drawing/2014/main" id="{F8D68D80-76FB-8413-D5E1-7010819F9099}"/>
                </a:ext>
              </a:extLst>
            </p:cNvPr>
            <p:cNvSpPr/>
            <p:nvPr/>
          </p:nvSpPr>
          <p:spPr>
            <a:xfrm>
              <a:off x="6861960" y="1267036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2" name="橢圓 241">
              <a:extLst>
                <a:ext uri="{FF2B5EF4-FFF2-40B4-BE49-F238E27FC236}">
                  <a16:creationId xmlns:a16="http://schemas.microsoft.com/office/drawing/2014/main" id="{015A70B8-9F59-526D-A371-6DDC7C101548}"/>
                </a:ext>
              </a:extLst>
            </p:cNvPr>
            <p:cNvSpPr/>
            <p:nvPr/>
          </p:nvSpPr>
          <p:spPr>
            <a:xfrm>
              <a:off x="7048042" y="1544306"/>
              <a:ext cx="50049" cy="667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4" name="文字方塊 243">
            <a:extLst>
              <a:ext uri="{FF2B5EF4-FFF2-40B4-BE49-F238E27FC236}">
                <a16:creationId xmlns:a16="http://schemas.microsoft.com/office/drawing/2014/main" id="{CDC79458-D490-8A73-59D2-7577B8EDEF22}"/>
              </a:ext>
            </a:extLst>
          </p:cNvPr>
          <p:cNvSpPr txBox="1"/>
          <p:nvPr/>
        </p:nvSpPr>
        <p:spPr>
          <a:xfrm>
            <a:off x="5946893" y="2659626"/>
            <a:ext cx="1065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Big</a:t>
            </a:r>
            <a:r>
              <a:rPr lang="zh-TW" altLang="en-US" sz="1400" dirty="0"/>
              <a:t> </a:t>
            </a:r>
            <a:r>
              <a:rPr lang="en-US" altLang="zh-TW" sz="1400" dirty="0"/>
              <a:t>nodule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15761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CD05E-3A54-EA7C-8176-C21606248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0E7EF2-07E7-AA21-EEE7-DD952AAD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38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CC77F6-5BBB-F068-055B-3FFD04704DC0}"/>
              </a:ext>
            </a:extLst>
          </p:cNvPr>
          <p:cNvSpPr txBox="1"/>
          <p:nvPr/>
        </p:nvSpPr>
        <p:spPr>
          <a:xfrm>
            <a:off x="66078" y="54650"/>
            <a:ext cx="4223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/>
              <a:t>Label assign method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6742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87672" y="6494371"/>
            <a:ext cx="2057400" cy="365125"/>
          </a:xfrm>
        </p:spPr>
        <p:txBody>
          <a:bodyPr/>
          <a:lstStyle/>
          <a:p>
            <a:fld id="{9CED561F-770F-49D2-8091-E03020E8BFAA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14633"/>
            <a:ext cx="6280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Results: SegMambaV2-recheck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41DBB4A-CC11-87FD-C6F4-984F2E56AA0F}"/>
              </a:ext>
            </a:extLst>
          </p:cNvPr>
          <p:cNvGraphicFramePr>
            <a:graphicFrameLocks noGrp="1"/>
          </p:cNvGraphicFramePr>
          <p:nvPr/>
        </p:nvGraphicFramePr>
        <p:xfrm>
          <a:off x="4534110" y="1355239"/>
          <a:ext cx="4152819" cy="2478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661">
                  <a:extLst>
                    <a:ext uri="{9D8B030D-6E8A-4147-A177-3AD203B41FA5}">
                      <a16:colId xmlns:a16="http://schemas.microsoft.com/office/drawing/2014/main" val="3163499660"/>
                    </a:ext>
                  </a:extLst>
                </a:gridCol>
                <a:gridCol w="1012074">
                  <a:extLst>
                    <a:ext uri="{9D8B030D-6E8A-4147-A177-3AD203B41FA5}">
                      <a16:colId xmlns:a16="http://schemas.microsoft.com/office/drawing/2014/main" val="73301477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1403033580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2018068322"/>
                    </a:ext>
                  </a:extLst>
                </a:gridCol>
              </a:tblGrid>
              <a:tr h="29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Diameter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Recall (%)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Precision (%)</a:t>
                      </a:r>
                      <a:endParaRPr lang="zh-TW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F1</a:t>
                      </a:r>
                      <a:r>
                        <a:rPr lang="zh-TW" altLang="en-US" sz="1200" b="1" dirty="0"/>
                        <a:t> </a:t>
                      </a:r>
                      <a:r>
                        <a:rPr lang="en-US" altLang="zh-TW" sz="1200" b="1" dirty="0"/>
                        <a:t>Score (%)</a:t>
                      </a:r>
                      <a:endParaRPr lang="zh-TW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2006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&lt; 4mm</a:t>
                      </a:r>
                      <a:endParaRPr lang="zh-TW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73.5 (+5.5)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99.4 (-0.6)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84.5 (+3.5)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233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4mm and </a:t>
                      </a:r>
                    </a:p>
                    <a:p>
                      <a:pPr algn="l"/>
                      <a:r>
                        <a:rPr lang="de-DE" altLang="zh-TW" sz="1100" b="1" dirty="0"/>
                        <a:t>&lt; 6mm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80.4 (+1.5)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64.3 (+2.0)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71.5 (+1.8)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986705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≥ 6mm and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&lt; 8mm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87.5 (+4.8)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64.1 (-0.1)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74.0 (+1.7)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934590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8mm</a:t>
                      </a:r>
                      <a:endParaRPr lang="zh-TW" altLang="en-US" sz="1100" b="1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77.7 (+3.6)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68.3 (-0.2)</a:t>
                      </a:r>
                      <a:endParaRPr lang="zh-TW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72.7 (+1.5)</a:t>
                      </a:r>
                      <a:endParaRPr lang="zh-TW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669447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All nodule</a:t>
                      </a:r>
                      <a:endParaRPr lang="zh-TW" altLang="en-US" sz="1100" b="1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80.6 (+2.9)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67.5 (1.1)</a:t>
                      </a:r>
                      <a:endParaRPr lang="zh-TW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73.5 (1.9)</a:t>
                      </a:r>
                      <a:endParaRPr lang="zh-TW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14684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</a:t>
                      </a:r>
                      <a:r>
                        <a:rPr lang="zh-TW" altLang="en-US" sz="1100" b="1" dirty="0"/>
                        <a:t> </a:t>
                      </a:r>
                      <a:r>
                        <a:rPr lang="en-US" altLang="zh-TW" sz="1100" b="1" dirty="0"/>
                        <a:t>6mm nodule</a:t>
                      </a:r>
                      <a:endParaRPr lang="zh-TW" altLang="en-US" sz="1100" b="1" dirty="0"/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83.9 (+4.4)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65.4 (-0.2)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73.5 (+1.6)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418777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2FB532-2FB7-428A-867B-16CE5262F927}"/>
              </a:ext>
            </a:extLst>
          </p:cNvPr>
          <p:cNvSpPr txBox="1"/>
          <p:nvPr/>
        </p:nvSpPr>
        <p:spPr>
          <a:xfrm>
            <a:off x="203043" y="456340"/>
            <a:ext cx="9078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AutoNum type="arabicPeriod"/>
            </a:pPr>
            <a:r>
              <a:rPr lang="en-US" altLang="zh-TW" sz="1400" dirty="0"/>
              <a:t>The recall, precision and F1 score of </a:t>
            </a:r>
            <a:r>
              <a:rPr lang="en-US" altLang="zh-TW" sz="1400" dirty="0">
                <a:solidFill>
                  <a:srgbClr val="00B0F0"/>
                </a:solidFill>
              </a:rPr>
              <a:t>SegMamba_v1  </a:t>
            </a:r>
            <a:r>
              <a:rPr lang="en-US" altLang="zh-TW" sz="1400" dirty="0"/>
              <a:t>method on </a:t>
            </a:r>
            <a:r>
              <a:rPr lang="en-US" altLang="zh-TW" sz="1400" dirty="0" err="1"/>
              <a:t>ME_dataset_</a:t>
            </a:r>
            <a:r>
              <a:rPr lang="en-US" altLang="zh-TW" sz="1400" dirty="0" err="1">
                <a:solidFill>
                  <a:srgbClr val="00B0F0"/>
                </a:solidFill>
              </a:rPr>
              <a:t>recheck</a:t>
            </a:r>
            <a:r>
              <a:rPr lang="en-US" altLang="zh-TW" sz="1400" dirty="0"/>
              <a:t>  at 2 FPs/Scan in </a:t>
            </a:r>
            <a:r>
              <a:rPr lang="en-US" altLang="zh-TW" sz="1400" b="1" dirty="0"/>
              <a:t>Table 3</a:t>
            </a:r>
            <a:r>
              <a:rPr lang="en-US" altLang="zh-TW" sz="1400" dirty="0"/>
              <a:t>.</a:t>
            </a:r>
          </a:p>
          <a:p>
            <a:r>
              <a:rPr lang="en-US" altLang="zh-TW" sz="1400" dirty="0"/>
              <a:t>2. The recall, precision and F1 score of </a:t>
            </a:r>
            <a:r>
              <a:rPr lang="en-US" altLang="zh-TW" sz="1400" dirty="0">
                <a:solidFill>
                  <a:srgbClr val="00B0F0"/>
                </a:solidFill>
              </a:rPr>
              <a:t>SegMamba_v2  </a:t>
            </a:r>
            <a:r>
              <a:rPr lang="en-US" altLang="zh-TW" sz="1400" dirty="0"/>
              <a:t>method on </a:t>
            </a:r>
            <a:r>
              <a:rPr lang="en-US" altLang="zh-TW" sz="1400" dirty="0" err="1"/>
              <a:t>ME_dataset_</a:t>
            </a:r>
            <a:r>
              <a:rPr lang="en-US" altLang="zh-TW" sz="1400" dirty="0" err="1">
                <a:solidFill>
                  <a:srgbClr val="00B0F0"/>
                </a:solidFill>
              </a:rPr>
              <a:t>recheck</a:t>
            </a:r>
            <a:r>
              <a:rPr lang="en-US" altLang="zh-TW" sz="1400" dirty="0"/>
              <a:t>  at 2FPs/Scan in </a:t>
            </a:r>
            <a:r>
              <a:rPr lang="en-US" altLang="zh-TW" sz="1400" b="1" dirty="0"/>
              <a:t>Table 4</a:t>
            </a:r>
            <a:r>
              <a:rPr lang="en-US" altLang="zh-TW" sz="1400" dirty="0"/>
              <a:t>.</a:t>
            </a:r>
          </a:p>
          <a:p>
            <a:endParaRPr lang="en-US" altLang="zh-TW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B2BFBE-160C-4AA3-8430-1A541B0388E3}"/>
              </a:ext>
            </a:extLst>
          </p:cNvPr>
          <p:cNvSpPr txBox="1"/>
          <p:nvPr/>
        </p:nvSpPr>
        <p:spPr>
          <a:xfrm>
            <a:off x="203043" y="897530"/>
            <a:ext cx="483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Table 3. </a:t>
            </a:r>
            <a:r>
              <a:rPr lang="en-US" altLang="zh-TW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SegMamba_v1_recheckdata</a:t>
            </a:r>
            <a:endParaRPr lang="en-US" altLang="zh-TW" sz="1200" b="1" dirty="0"/>
          </a:p>
          <a:p>
            <a:r>
              <a:rPr lang="en-US" altLang="zh-TW" sz="1200" dirty="0"/>
              <a:t>Evaluated Recall &amp; Precision on FP/scan = 2 (threshold = 0.525) 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6DF4A7-47F2-4321-BA6D-EE9B7A107D52}"/>
              </a:ext>
            </a:extLst>
          </p:cNvPr>
          <p:cNvSpPr txBox="1"/>
          <p:nvPr/>
        </p:nvSpPr>
        <p:spPr>
          <a:xfrm>
            <a:off x="4586621" y="875555"/>
            <a:ext cx="483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Table 4. </a:t>
            </a:r>
            <a:r>
              <a:rPr lang="en-US" altLang="zh-TW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SegMamba_v2_recheckdata</a:t>
            </a:r>
            <a:endParaRPr lang="en-US" altLang="zh-TW" sz="1200" b="1" dirty="0"/>
          </a:p>
          <a:p>
            <a:r>
              <a:rPr lang="en-US" altLang="zh-TW" sz="1200" dirty="0"/>
              <a:t>Evaluated Recall &amp; Precision on FP/scan = 2 (threshold = 0.535) </a:t>
            </a:r>
            <a:endParaRPr lang="zh-TW" altLang="en-US" sz="12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8A0ABE5-250A-3DFB-9970-F1E052752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926430"/>
              </p:ext>
            </p:extLst>
          </p:nvPr>
        </p:nvGraphicFramePr>
        <p:xfrm>
          <a:off x="203043" y="1419370"/>
          <a:ext cx="4152819" cy="26364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661">
                  <a:extLst>
                    <a:ext uri="{9D8B030D-6E8A-4147-A177-3AD203B41FA5}">
                      <a16:colId xmlns:a16="http://schemas.microsoft.com/office/drawing/2014/main" val="3163499660"/>
                    </a:ext>
                  </a:extLst>
                </a:gridCol>
                <a:gridCol w="1012074">
                  <a:extLst>
                    <a:ext uri="{9D8B030D-6E8A-4147-A177-3AD203B41FA5}">
                      <a16:colId xmlns:a16="http://schemas.microsoft.com/office/drawing/2014/main" val="73301477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1403033580"/>
                    </a:ext>
                  </a:extLst>
                </a:gridCol>
                <a:gridCol w="1088542">
                  <a:extLst>
                    <a:ext uri="{9D8B030D-6E8A-4147-A177-3AD203B41FA5}">
                      <a16:colId xmlns:a16="http://schemas.microsoft.com/office/drawing/2014/main" val="2018068322"/>
                    </a:ext>
                  </a:extLst>
                </a:gridCol>
              </a:tblGrid>
              <a:tr h="29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/>
                        <a:t>                ㄈ  </a:t>
                      </a:r>
                      <a:r>
                        <a:rPr lang="en-US" altLang="zh-TW" sz="1200" b="1" dirty="0"/>
                        <a:t>Diameter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Recall (%)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Precision (%)</a:t>
                      </a:r>
                      <a:endParaRPr lang="zh-TW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F1</a:t>
                      </a:r>
                      <a:r>
                        <a:rPr lang="zh-TW" altLang="en-US" sz="1200" b="1" dirty="0"/>
                        <a:t> </a:t>
                      </a:r>
                      <a:r>
                        <a:rPr lang="en-US" altLang="zh-TW" sz="1200" b="1" dirty="0"/>
                        <a:t>Score (%)</a:t>
                      </a:r>
                      <a:endParaRPr lang="zh-TW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2006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&lt; 4mm</a:t>
                      </a:r>
                      <a:endParaRPr lang="zh-TW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77.0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34.1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47.2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23302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4mm and </a:t>
                      </a:r>
                    </a:p>
                    <a:p>
                      <a:pPr algn="l"/>
                      <a:r>
                        <a:rPr lang="de-DE" altLang="zh-TW" sz="1100" b="1" dirty="0"/>
                        <a:t>&lt; 6mm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77.8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72.1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74.9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986705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≥ 6mm and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TW" sz="1100" b="1" dirty="0"/>
                        <a:t>&lt; 8mm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84.5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86.5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85.5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934590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 8mm</a:t>
                      </a:r>
                      <a:endParaRPr lang="zh-TW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71.3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93.3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80.8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669447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/>
                        <a:t>All nodule</a:t>
                      </a:r>
                      <a:endParaRPr lang="zh-TW" altLang="en-US" sz="1100" b="1" dirty="0"/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78.3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66.3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/>
                        <a:t>71.8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14684"/>
                  </a:ext>
                </a:extLst>
              </a:tr>
              <a:tr h="299689">
                <a:tc>
                  <a:txBody>
                    <a:bodyPr/>
                    <a:lstStyle/>
                    <a:p>
                      <a:pPr algn="l"/>
                      <a:r>
                        <a:rPr lang="de-DE" altLang="zh-TW" sz="1100" b="1" dirty="0"/>
                        <a:t>≥</a:t>
                      </a:r>
                      <a:r>
                        <a:rPr lang="zh-TW" altLang="en-US" sz="1100" b="1" dirty="0"/>
                        <a:t> </a:t>
                      </a:r>
                      <a:r>
                        <a:rPr lang="en-US" altLang="zh-TW" sz="1100" b="1" dirty="0"/>
                        <a:t>6mm nodule</a:t>
                      </a:r>
                      <a:endParaRPr lang="zh-TW" altLang="en-US" sz="1100" b="1" dirty="0"/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79.6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88.7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83.9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418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64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786982" y="6546741"/>
            <a:ext cx="388774" cy="365125"/>
          </a:xfrm>
        </p:spPr>
        <p:txBody>
          <a:bodyPr/>
          <a:lstStyle/>
          <a:p>
            <a:fld id="{524C87C7-83E9-42F2-B8DC-90D1E92F8036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2139B69-5815-8EEB-82B4-7649CB9CB74A}"/>
              </a:ext>
            </a:extLst>
          </p:cNvPr>
          <p:cNvSpPr txBox="1"/>
          <p:nvPr/>
        </p:nvSpPr>
        <p:spPr>
          <a:xfrm>
            <a:off x="51782" y="348766"/>
            <a:ext cx="914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n"/>
            </a:pPr>
            <a:r>
              <a:rPr lang="en-US" altLang="zh-TW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FCOS</a:t>
            </a:r>
            <a:r>
              <a:rPr lang="zh-TW" altLang="en-US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(Fully Convolutional One-Stage Object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59AF5CB-F060-0FDF-FE29-E6A06D663E5B}"/>
                  </a:ext>
                </a:extLst>
              </p:cNvPr>
              <p:cNvSpPr txBox="1"/>
              <p:nvPr/>
            </p:nvSpPr>
            <p:spPr>
              <a:xfrm>
                <a:off x="31854" y="623003"/>
                <a:ext cx="9143901" cy="37064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69875" indent="-269875">
                  <a:buFont typeface="+mj-lt"/>
                  <a:buAutoNum type="arabicParenR"/>
                </a:pP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FCOS comprises </a:t>
                </a:r>
                <a:r>
                  <a:rPr lang="en-US" altLang="zh-TW" sz="1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distinct heads for each block:</a:t>
                </a:r>
              </a:p>
              <a:p>
                <a:pPr marL="266700" lvl="1"/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1.1)</a:t>
                </a:r>
                <a:r>
                  <a:rPr lang="zh-TW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Head</a:t>
                </a:r>
                <a:r>
                  <a:rPr lang="zh-TW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</a:t>
                </a: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category </a:t>
                </a:r>
                <a:r>
                  <a:rPr lang="en-US" altLang="zh-TW" sz="1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280988" lvl="1"/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1.2)</a:t>
                </a:r>
                <a:r>
                  <a:rPr lang="zh-TW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Head</a:t>
                </a:r>
                <a:r>
                  <a:rPr lang="zh-TW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  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</a:t>
                </a:r>
                <a:r>
                  <a:rPr lang="en-US" altLang="zh-TW" sz="1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distances/offset to the boundaries of an object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280988" lvl="1"/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1.3)</a:t>
                </a:r>
                <a:r>
                  <a:rPr lang="zh-TW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Center-ness Head</a:t>
                </a:r>
                <a:r>
                  <a:rPr lang="zh-TW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 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 the </a:t>
                </a:r>
                <a:r>
                  <a:rPr lang="en-US" altLang="zh-TW" sz="1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being the center of foreground</a:t>
                </a:r>
                <a:r>
                  <a:rPr lang="zh-TW" altLang="en-US" sz="1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the value on (</a:t>
                </a:r>
                <a:r>
                  <a:rPr lang="en-US" altLang="zh-TW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of center-ness head is 1,</a:t>
                </a: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mean the center of this object is on (</a:t>
                </a:r>
                <a:r>
                  <a:rPr lang="en-US" altLang="zh-TW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en-US" altLang="zh-TW" sz="1400" dirty="0"/>
              </a:p>
              <a:p>
                <a:pPr marL="269875" indent="-269875">
                  <a:buFont typeface="+mj-lt"/>
                  <a:buAutoNum type="arabicParenR"/>
                </a:pPr>
                <a:r>
                  <a:rPr lang="en-US" altLang="zh-TW" sz="1400" dirty="0"/>
                  <a:t>FCOS is an anchor-free object detector that produces </a:t>
                </a:r>
                <a:r>
                  <a:rPr lang="en-US" altLang="zh-TW" sz="1400" dirty="0">
                    <a:solidFill>
                      <a:srgbClr val="00B0F0"/>
                    </a:solidFill>
                  </a:rPr>
                  <a:t>three map </a:t>
                </a:r>
                <a:r>
                  <a:rPr lang="en-US" altLang="zh-TW" sz="1400" dirty="0"/>
                  <a:t>as it output:</a:t>
                </a:r>
              </a:p>
              <a:p>
                <a:pPr marL="266700"/>
                <a:r>
                  <a:rPr lang="en-US" altLang="zh-TW" sz="1400" b="1" dirty="0"/>
                  <a:t>2.1) Classification Map </a:t>
                </a:r>
                <a:r>
                  <a:rPr lang="en-US" altLang="zh-TW" sz="1400" b="1" i="1" dirty="0"/>
                  <a:t>P</a:t>
                </a:r>
                <a:r>
                  <a:rPr lang="en-US" altLang="zh-TW" sz="1400" b="1" dirty="0"/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TW" sz="1400" b="1" dirty="0"/>
                  <a:t>}: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​</m:t>
                        </m:r>
                      </m:sub>
                    </m:sSub>
                    <m:r>
                      <a:rPr lang="en-US" altLang="zh-TW" sz="14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400" dirty="0"/>
                  <a:t>is an 80-D vector (= 80 </a:t>
                </a:r>
                <a:r>
                  <a:rPr lang="en-US" altLang="zh-TW" sz="1400" dirty="0">
                    <a:solidFill>
                      <a:srgbClr val="00B0F0"/>
                    </a:solidFill>
                  </a:rPr>
                  <a:t>classes</a:t>
                </a:r>
                <a:r>
                  <a:rPr lang="en-US" altLang="zh-TW" sz="1400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zh-TW" sz="1400" dirty="0"/>
                  <a:t>, each dimension corresponds to the likelihood of the point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400" dirty="0"/>
                  <a:t> being close a specific class.</a:t>
                </a:r>
              </a:p>
              <a:p>
                <a:pPr marL="266700"/>
                <a:r>
                  <a:rPr lang="en-US" altLang="zh-TW" sz="1400" b="1" dirty="0"/>
                  <a:t>2.2) Coordinate Map </a:t>
                </a:r>
                <a:r>
                  <a:rPr lang="en-US" altLang="zh-TW" sz="1400" b="1" i="1" dirty="0"/>
                  <a:t>O</a:t>
                </a:r>
                <a:r>
                  <a:rPr lang="en-US" altLang="zh-TW" sz="1400" b="1" dirty="0"/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TW" sz="1400" b="1" dirty="0"/>
                  <a:t>}:</a:t>
                </a:r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4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400" dirty="0"/>
                  <a:t> is an 4-D </a:t>
                </a:r>
                <a:r>
                  <a:rPr lang="en-US" altLang="zh-TW" sz="1400" dirty="0">
                    <a:solidFill>
                      <a:srgbClr val="00B0F0"/>
                    </a:solidFill>
                  </a:rPr>
                  <a:t>offset</a:t>
                </a:r>
                <a:r>
                  <a:rPr lang="en-US" altLang="zh-TW" sz="1400" dirty="0"/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TW" sz="1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4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4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4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4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400" dirty="0">
                    <a:solidFill>
                      <a:srgbClr val="00B0F0"/>
                    </a:solidFill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4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4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4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4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400" dirty="0"/>
                  <a:t>is left/top/right/bottom relative offsets from the four sides of a bounding box to the location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400" dirty="0"/>
                  <a:t>.</a:t>
                </a:r>
              </a:p>
              <a:p>
                <a:pPr marL="266700"/>
                <a:r>
                  <a:rPr lang="en-US" altLang="zh-TW" sz="1400" b="1" dirty="0"/>
                  <a:t>2.3) Center-ness Map </a:t>
                </a:r>
                <a:r>
                  <a:rPr lang="en-US" altLang="zh-TW" sz="1400" b="1" i="1" dirty="0"/>
                  <a:t>Ctr</a:t>
                </a:r>
                <a:r>
                  <a:rPr lang="en-US" altLang="zh-TW" sz="1400" b="1" dirty="0"/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 dirty="0" smtClean="0">
                            <a:latin typeface="Cambria Math" panose="02040503050406030204" pitchFamily="18" charset="0"/>
                          </a:rPr>
                          <m:t>𝒄𝒕𝒓</m:t>
                        </m:r>
                      </m:e>
                      <m:sub>
                        <m:r>
                          <a:rPr lang="en-US" altLang="zh-TW" sz="1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TW" sz="1400" b="1" dirty="0"/>
                  <a:t>}: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4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ctr</m:t>
                        </m:r>
                      </m:e>
                      <m:sub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rgbClr val="00B0F0"/>
                    </a:solidFill>
                  </a:rPr>
                  <a:t> (</a:t>
                </a:r>
                <a:r>
                  <a:rPr lang="en-US" altLang="zh-TW" sz="1400" dirty="0" err="1">
                    <a:solidFill>
                      <a:srgbClr val="00B0F0"/>
                    </a:solidFill>
                  </a:rPr>
                  <a:t>x,y</a:t>
                </a:r>
                <a:r>
                  <a:rPr lang="en-US" altLang="zh-TW" sz="1400" dirty="0">
                    <a:solidFill>
                      <a:srgbClr val="00B0F0"/>
                    </a:solidFill>
                  </a:rPr>
                  <a:t>) </a:t>
                </a:r>
                <a:r>
                  <a:rPr lang="en-US" altLang="zh-TW" sz="1400" dirty="0"/>
                  <a:t>is an 1-D vector score, represents whether it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400" dirty="0"/>
                  <a:t> corresponds to the </a:t>
                </a:r>
                <a:r>
                  <a:rPr lang="en-US" altLang="zh-TW" sz="1400" dirty="0">
                    <a:solidFill>
                      <a:srgbClr val="00B0F0"/>
                    </a:solidFill>
                  </a:rPr>
                  <a:t>center</a:t>
                </a:r>
                <a:r>
                  <a:rPr lang="en-US" altLang="zh-TW" sz="1400" dirty="0"/>
                  <a:t> of an object.</a:t>
                </a:r>
              </a:p>
              <a:p>
                <a:pPr marL="269875" indent="-269875">
                  <a:buFont typeface="+mj-lt"/>
                  <a:buAutoNum type="arabicParenR" startAt="3"/>
                </a:pP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𝐶𝑡𝑟</m:t>
                        </m:r>
                      </m:e>
                    </m:d>
                    <m:r>
                      <a:rPr lang="en-US" altLang="zh-TW" sz="1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𝑐𝑙𝑠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TW" sz="1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TW" sz="12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TW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sz="1200" i="1" dirty="0">
                    <a:solidFill>
                      <a:srgbClr val="00B0F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altLang="zh-TW" sz="1200" dirty="0">
                    <a:solidFill>
                      <a:srgbClr val="00B0F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𝑐𝑒𝑛𝑡𝑒𝑟</m:t>
                        </m:r>
                      </m:sub>
                    </m:sSub>
                    <m:r>
                      <a:rPr lang="en-US" altLang="zh-TW" sz="1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𝑐𝑡𝑟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𝑐𝑡𝑟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TW" sz="12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69875" lvl="1"/>
                <a:r>
                  <a:rPr lang="en-US" altLang="zh-TW" sz="1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3.1) Classification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𝒄𝒍𝒔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Focal Loss</a:t>
                </a:r>
              </a:p>
              <a:p>
                <a:pPr marL="269875" lvl="1"/>
                <a:r>
                  <a:rPr lang="en-US" altLang="zh-TW" sz="1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3.2) Bounding Regression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𝒓𝒆𝒈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4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GIoU</a:t>
                </a:r>
                <a:r>
                  <a:rPr lang="en-US" altLang="zh-TW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Loss</a:t>
                </a:r>
              </a:p>
              <a:p>
                <a:pPr marL="269875" lvl="1"/>
                <a:r>
                  <a:rPr lang="en-US" altLang="zh-TW" sz="14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3.3) Center-ness 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𝒄𝒆𝒏𝒕𝒆𝒓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BCE (Binary Cross Entropy) Loss 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??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59AF5CB-F060-0FDF-FE29-E6A06D663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4" y="623003"/>
                <a:ext cx="9143901" cy="3706464"/>
              </a:xfrm>
              <a:prstGeom prst="rect">
                <a:avLst/>
              </a:prstGeom>
              <a:blipFill>
                <a:blip r:embed="rId3"/>
                <a:stretch>
                  <a:fillRect l="-200" t="-329" b="-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A67192ED-DCF7-BCD9-9890-8845DAD0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510" y="4229842"/>
            <a:ext cx="2014702" cy="2381578"/>
          </a:xfrm>
          <a:prstGeom prst="rect">
            <a:avLst/>
          </a:prstGeom>
        </p:spPr>
      </p:pic>
      <p:pic>
        <p:nvPicPr>
          <p:cNvPr id="13" name="圖片 12" descr="一張含有 文字, 圖表, 方案, 螢幕擷取畫面 的圖片&#10;&#10;自動產生的描述">
            <a:extLst>
              <a:ext uri="{FF2B5EF4-FFF2-40B4-BE49-F238E27FC236}">
                <a16:creationId xmlns:a16="http://schemas.microsoft.com/office/drawing/2014/main" id="{103B57CF-D00B-2F05-1FFF-C4927D0D5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1" y="4445434"/>
            <a:ext cx="4622019" cy="2165986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DE6167-5E2D-1E17-5249-0BA196892E72}"/>
              </a:ext>
            </a:extLst>
          </p:cNvPr>
          <p:cNvSpPr txBox="1"/>
          <p:nvPr/>
        </p:nvSpPr>
        <p:spPr>
          <a:xfrm>
            <a:off x="2699028" y="4331982"/>
            <a:ext cx="2333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head of  FCOS</a:t>
            </a:r>
            <a:endParaRPr lang="zh-TW" altLang="en-US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2B959EB-3E85-EAA7-96EA-5B5ED952D5DE}"/>
                  </a:ext>
                </a:extLst>
              </p:cNvPr>
              <p:cNvSpPr txBox="1"/>
              <p:nvPr/>
            </p:nvSpPr>
            <p:spPr>
              <a:xfrm>
                <a:off x="6810212" y="3822632"/>
                <a:ext cx="2333788" cy="2379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1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  <m:sup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1100" b="1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100" dirty="0"/>
                  <a:t>is the class label 0~80 of the ground-truth box at location (x, y). </a:t>
                </a:r>
              </a:p>
              <a:p>
                <a:r>
                  <a:rPr lang="en-US" altLang="zh-TW" sz="1100" dirty="0">
                    <a:solidFill>
                      <a:srgbClr val="00B0F0"/>
                    </a:solidFill>
                  </a:rPr>
                  <a:t>80 class labels,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100" dirty="0">
                    <a:solidFill>
                      <a:srgbClr val="00B0F0"/>
                    </a:solidFill>
                  </a:rPr>
                  <a:t>= 0, meaning background.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1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  <m:sup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1100" b="1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1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1100" dirty="0"/>
                  <a:t> is an 4-D vector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1100" b="0" i="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1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TW" sz="11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1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1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1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100" dirty="0"/>
                  <a:t>is left/top/right/bottom relative offsets from the four sides of a ground-truth box to (</a:t>
                </a:r>
                <a:r>
                  <a:rPr lang="en-US" altLang="zh-TW" sz="1100" dirty="0" err="1"/>
                  <a:t>x,y</a:t>
                </a:r>
                <a:r>
                  <a:rPr lang="en-US" altLang="zh-TW" sz="1100" dirty="0"/>
                  <a:t>).</a:t>
                </a:r>
              </a:p>
              <a:p>
                <a:r>
                  <a:rPr lang="en-US" altLang="zh-TW" sz="1100" b="1" dirty="0"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1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𝒄𝒕𝒓</m:t>
                        </m:r>
                      </m:e>
                      <m:sub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  <m:sup>
                        <m:r>
                          <a:rPr lang="en-US" altLang="zh-TW" sz="11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1100" b="1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𝑐𝑡𝑟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1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100" dirty="0"/>
                  <a:t>depicts the normalized distance from (</a:t>
                </a:r>
                <a:r>
                  <a:rPr lang="en-US" altLang="zh-TW" sz="1100" dirty="0" err="1"/>
                  <a:t>x,y</a:t>
                </a:r>
                <a:r>
                  <a:rPr lang="en-US" altLang="zh-TW" sz="1100" dirty="0"/>
                  <a:t>) to the center of the object that the location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2B959EB-3E85-EAA7-96EA-5B5ED952D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12" y="3822632"/>
                <a:ext cx="2333788" cy="2379498"/>
              </a:xfrm>
              <a:prstGeom prst="rect">
                <a:avLst/>
              </a:prstGeom>
              <a:blipFill>
                <a:blip r:embed="rId6"/>
                <a:stretch>
                  <a:fillRect r="-1818" b="-7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35387" y="3499898"/>
                <a:ext cx="2937084" cy="503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sz="1200" dirty="0">
                    <a:solidFill>
                      <a:srgbClr val="00B0F0"/>
                    </a:solidFill>
                  </a:rPr>
                  <a:t> is the indicator function, being 1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1200" dirty="0">
                    <a:solidFill>
                      <a:srgbClr val="00B0F0"/>
                    </a:solidFill>
                  </a:rPr>
                  <a:t> &gt; 0 and 0 otherwise.</a:t>
                </a:r>
                <a:endParaRPr lang="zh-TW" altLang="en-US" sz="1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87" y="3499898"/>
                <a:ext cx="2937084" cy="503664"/>
              </a:xfrm>
              <a:prstGeom prst="rect">
                <a:avLst/>
              </a:prstGeom>
              <a:blipFill>
                <a:blip r:embed="rId7"/>
                <a:stretch>
                  <a:fillRect r="-1245" b="-60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5FC764F9-D60A-AA9F-E904-37897B2E7E45}"/>
              </a:ext>
            </a:extLst>
          </p:cNvPr>
          <p:cNvSpPr txBox="1"/>
          <p:nvPr/>
        </p:nvSpPr>
        <p:spPr>
          <a:xfrm>
            <a:off x="496014" y="6557026"/>
            <a:ext cx="84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Encoder</a:t>
            </a:r>
            <a:endParaRPr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43D35E3-763D-B7BC-9DB3-EA63DCABA47B}"/>
              </a:ext>
            </a:extLst>
          </p:cNvPr>
          <p:cNvSpPr txBox="1"/>
          <p:nvPr/>
        </p:nvSpPr>
        <p:spPr>
          <a:xfrm>
            <a:off x="1344587" y="6545577"/>
            <a:ext cx="84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Decoder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FEAD31-F667-3C14-9566-E692D83671C9}"/>
              </a:ext>
            </a:extLst>
          </p:cNvPr>
          <p:cNvSpPr txBox="1"/>
          <p:nvPr/>
        </p:nvSpPr>
        <p:spPr>
          <a:xfrm>
            <a:off x="3198454" y="6553446"/>
            <a:ext cx="147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Alan: like FPN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4E4823E-2A47-5D98-B91A-B37193EBA41A}"/>
              </a:ext>
            </a:extLst>
          </p:cNvPr>
          <p:cNvSpPr txBox="1"/>
          <p:nvPr/>
        </p:nvSpPr>
        <p:spPr>
          <a:xfrm>
            <a:off x="5509351" y="523596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x,y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99CA3C-BBFC-AB8F-E402-DEA63B6F7320}"/>
              </a:ext>
            </a:extLst>
          </p:cNvPr>
          <p:cNvSpPr txBox="1"/>
          <p:nvPr/>
        </p:nvSpPr>
        <p:spPr>
          <a:xfrm>
            <a:off x="2147266" y="6550223"/>
            <a:ext cx="84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Head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C61374-462C-3A5B-81F3-9E55AAF46A4B}"/>
              </a:ext>
            </a:extLst>
          </p:cNvPr>
          <p:cNvSpPr txBox="1"/>
          <p:nvPr/>
        </p:nvSpPr>
        <p:spPr>
          <a:xfrm>
            <a:off x="31103" y="5666343"/>
            <a:ext cx="464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block</a:t>
            </a:r>
            <a:endParaRPr lang="zh-TW" altLang="en-US" sz="1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D55E87F-0F5C-AB4F-9F81-17E071B62F45}"/>
              </a:ext>
            </a:extLst>
          </p:cNvPr>
          <p:cNvSpPr txBox="1"/>
          <p:nvPr/>
        </p:nvSpPr>
        <p:spPr>
          <a:xfrm>
            <a:off x="5400040" y="334418"/>
            <a:ext cx="244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- Loss function of this paper can apply to Anchor or anchor free case</a:t>
            </a:r>
            <a:endParaRPr lang="zh-TW" altLang="en-US" sz="12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905DC53B-84CA-B1ED-A4DB-DD4148A7A2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Works - FCOS</a:t>
            </a:r>
          </a:p>
        </p:txBody>
      </p:sp>
    </p:spTree>
    <p:extLst>
      <p:ext uri="{BB962C8B-B14F-4D97-AF65-F5344CB8AC3E}">
        <p14:creationId xmlns:p14="http://schemas.microsoft.com/office/powerpoint/2010/main" val="391493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773BB2-813E-E429-7B63-8A896DC1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62A20BC-F337-7900-5F63-D5D091D3D748}"/>
              </a:ext>
            </a:extLst>
          </p:cNvPr>
          <p:cNvSpPr txBox="1">
            <a:spLocks/>
          </p:cNvSpPr>
          <p:nvPr/>
        </p:nvSpPr>
        <p:spPr>
          <a:xfrm>
            <a:off x="-48949" y="14395"/>
            <a:ext cx="7164262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Works - CPM-net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05E0F3-DD41-CAA3-0279-850BE8CEA6B8}"/>
              </a:ext>
            </a:extLst>
          </p:cNvPr>
          <p:cNvSpPr txBox="1"/>
          <p:nvPr/>
        </p:nvSpPr>
        <p:spPr>
          <a:xfrm>
            <a:off x="182880" y="453572"/>
            <a:ext cx="365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800" dirty="0"/>
              <a:t>CPM-net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010FFC8-DDA8-D3F1-7974-B46E4282A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690" y="729712"/>
            <a:ext cx="8220698" cy="42062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F92401-4C00-2F51-D006-877547F92880}"/>
              </a:ext>
            </a:extLst>
          </p:cNvPr>
          <p:cNvSpPr txBox="1"/>
          <p:nvPr/>
        </p:nvSpPr>
        <p:spPr>
          <a:xfrm>
            <a:off x="4773334" y="5324401"/>
            <a:ext cx="2651211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Conv 3x3x3 + Batch Norm + </a:t>
            </a:r>
            <a:r>
              <a:rPr lang="en-US" altLang="zh-TW" sz="1400" dirty="0" err="1"/>
              <a:t>ReLU</a:t>
            </a:r>
            <a:endParaRPr lang="zh-TW" altLang="en-US" sz="1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8145F9B-28E7-4961-D49E-FD59EF2437FE}"/>
              </a:ext>
            </a:extLst>
          </p:cNvPr>
          <p:cNvSpPr txBox="1"/>
          <p:nvPr/>
        </p:nvSpPr>
        <p:spPr>
          <a:xfrm>
            <a:off x="1225237" y="1711284"/>
            <a:ext cx="871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(96x96x96)x32c</a:t>
            </a:r>
            <a:endParaRPr lang="zh-TW" altLang="en-US" sz="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39CED3-F348-6419-4751-7573F940DEB1}"/>
              </a:ext>
            </a:extLst>
          </p:cNvPr>
          <p:cNvSpPr txBox="1"/>
          <p:nvPr/>
        </p:nvSpPr>
        <p:spPr>
          <a:xfrm>
            <a:off x="1225237" y="2539052"/>
            <a:ext cx="871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(48x48x48)x64c</a:t>
            </a:r>
            <a:endParaRPr lang="zh-TW" altLang="en-US" sz="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9FBE88-0B9F-AA20-8610-915BAE750A52}"/>
              </a:ext>
            </a:extLst>
          </p:cNvPr>
          <p:cNvSpPr txBox="1"/>
          <p:nvPr/>
        </p:nvSpPr>
        <p:spPr>
          <a:xfrm>
            <a:off x="2011661" y="2526482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(48x48x48)x64c</a:t>
            </a:r>
            <a:endParaRPr lang="zh-TW" altLang="en-US" sz="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551FC1-47AF-3D1E-4E74-4D06CC598765}"/>
              </a:ext>
            </a:extLst>
          </p:cNvPr>
          <p:cNvSpPr txBox="1"/>
          <p:nvPr/>
        </p:nvSpPr>
        <p:spPr>
          <a:xfrm>
            <a:off x="1927869" y="3056353"/>
            <a:ext cx="871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(24x24x24)x96c</a:t>
            </a:r>
            <a:endParaRPr lang="zh-TW" altLang="en-US" sz="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1592403-DB44-AC94-C3E4-6EB167F87E5D}"/>
              </a:ext>
            </a:extLst>
          </p:cNvPr>
          <p:cNvSpPr txBox="1"/>
          <p:nvPr/>
        </p:nvSpPr>
        <p:spPr>
          <a:xfrm>
            <a:off x="2651787" y="3056353"/>
            <a:ext cx="871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(24x24x24)x96c</a:t>
            </a:r>
            <a:endParaRPr lang="zh-TW" altLang="en-US" sz="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21B380-9964-3681-60E6-F82F00C2BC94}"/>
              </a:ext>
            </a:extLst>
          </p:cNvPr>
          <p:cNvSpPr txBox="1"/>
          <p:nvPr/>
        </p:nvSpPr>
        <p:spPr>
          <a:xfrm>
            <a:off x="2351006" y="3618376"/>
            <a:ext cx="9964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(12x12x12)x128c</a:t>
            </a:r>
            <a:endParaRPr lang="zh-TW" altLang="en-US" sz="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BE6F6DA-DA60-8C9A-121D-ACE20733D653}"/>
              </a:ext>
            </a:extLst>
          </p:cNvPr>
          <p:cNvSpPr txBox="1"/>
          <p:nvPr/>
        </p:nvSpPr>
        <p:spPr>
          <a:xfrm>
            <a:off x="3157240" y="3602044"/>
            <a:ext cx="101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(12x12x12)x128c</a:t>
            </a:r>
            <a:endParaRPr lang="zh-TW" altLang="en-US" sz="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2109E67-4020-2A4F-57E8-77FA1781649D}"/>
              </a:ext>
            </a:extLst>
          </p:cNvPr>
          <p:cNvSpPr txBox="1"/>
          <p:nvPr/>
        </p:nvSpPr>
        <p:spPr>
          <a:xfrm>
            <a:off x="3217183" y="4168884"/>
            <a:ext cx="754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(6x6x6)x160c</a:t>
            </a:r>
            <a:endParaRPr lang="zh-TW" altLang="en-US" sz="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DA8BBF0-9E95-A1CD-9D7E-3B681A4F0DBA}"/>
              </a:ext>
            </a:extLst>
          </p:cNvPr>
          <p:cNvSpPr txBox="1"/>
          <p:nvPr/>
        </p:nvSpPr>
        <p:spPr>
          <a:xfrm>
            <a:off x="3924319" y="4156822"/>
            <a:ext cx="86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(6x6x6)x160c</a:t>
            </a:r>
            <a:endParaRPr lang="zh-TW" altLang="en-US" sz="8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786B51F-E283-BEC2-9A6E-BAF85B4CD792}"/>
              </a:ext>
            </a:extLst>
          </p:cNvPr>
          <p:cNvSpPr txBox="1"/>
          <p:nvPr/>
        </p:nvSpPr>
        <p:spPr>
          <a:xfrm>
            <a:off x="3855646" y="3563190"/>
            <a:ext cx="10012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(12x12x12)x256c</a:t>
            </a:r>
            <a:endParaRPr lang="zh-TW" altLang="en-US" sz="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85FD72-1BE2-6687-2B1B-FE8487886506}"/>
              </a:ext>
            </a:extLst>
          </p:cNvPr>
          <p:cNvSpPr txBox="1"/>
          <p:nvPr/>
        </p:nvSpPr>
        <p:spPr>
          <a:xfrm>
            <a:off x="4631465" y="3590981"/>
            <a:ext cx="10012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(12x12x12)x128c</a:t>
            </a:r>
            <a:endParaRPr lang="zh-TW" altLang="en-US" sz="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00DFD99-B79E-4A72-45AC-FD61519D959B}"/>
              </a:ext>
            </a:extLst>
          </p:cNvPr>
          <p:cNvSpPr txBox="1"/>
          <p:nvPr/>
        </p:nvSpPr>
        <p:spPr>
          <a:xfrm>
            <a:off x="4601452" y="3010247"/>
            <a:ext cx="86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(24x24x24)x192c</a:t>
            </a:r>
            <a:endParaRPr lang="zh-TW" altLang="en-US" sz="8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361AECE-50C6-8E67-0E64-58772499FDCF}"/>
              </a:ext>
            </a:extLst>
          </p:cNvPr>
          <p:cNvSpPr txBox="1"/>
          <p:nvPr/>
        </p:nvSpPr>
        <p:spPr>
          <a:xfrm>
            <a:off x="5212061" y="2440128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(48x48x48)x96c</a:t>
            </a:r>
            <a:endParaRPr lang="zh-TW" altLang="en-US" sz="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2C879D5-B324-119F-1D89-EC71AB40D019}"/>
              </a:ext>
            </a:extLst>
          </p:cNvPr>
          <p:cNvSpPr txBox="1"/>
          <p:nvPr/>
        </p:nvSpPr>
        <p:spPr>
          <a:xfrm>
            <a:off x="5322357" y="3010247"/>
            <a:ext cx="86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(24x24x24)x96c</a:t>
            </a:r>
            <a:endParaRPr lang="zh-TW" altLang="en-US" sz="8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5370A17-406C-167D-0BB8-C96DB954E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19" y="5117381"/>
            <a:ext cx="1447925" cy="251482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E020D2B8-FE92-C845-3E33-91DC0C7D3D99}"/>
              </a:ext>
            </a:extLst>
          </p:cNvPr>
          <p:cNvSpPr/>
          <p:nvPr/>
        </p:nvSpPr>
        <p:spPr>
          <a:xfrm>
            <a:off x="2222375" y="5004611"/>
            <a:ext cx="6921625" cy="12640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A25CE377-17FE-2DCF-8FBF-29862016B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895" y="5108348"/>
            <a:ext cx="487722" cy="198137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23DBA56-56FF-A26F-DB2F-2A347F43E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274" y="5394980"/>
            <a:ext cx="495343" cy="182896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639F30C1-AE50-C63F-459F-C6FC4011C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842" y="5695973"/>
            <a:ext cx="518205" cy="190517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73FA03D5-B302-7873-37EC-4A53E9D77231}"/>
              </a:ext>
            </a:extLst>
          </p:cNvPr>
          <p:cNvSpPr txBox="1"/>
          <p:nvPr/>
        </p:nvSpPr>
        <p:spPr>
          <a:xfrm>
            <a:off x="2823828" y="5069326"/>
            <a:ext cx="1859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Conv 3x3x3, s=1, d=1, p=1  </a:t>
            </a:r>
            <a:endParaRPr lang="zh-TW" altLang="en-US" sz="1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68BF155-025F-363C-3DED-E2AE36C45030}"/>
              </a:ext>
            </a:extLst>
          </p:cNvPr>
          <p:cNvSpPr txBox="1"/>
          <p:nvPr/>
        </p:nvSpPr>
        <p:spPr>
          <a:xfrm>
            <a:off x="2823827" y="5367328"/>
            <a:ext cx="1859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Conv 3x3x3, s=1, d=2, p=2  </a:t>
            </a:r>
            <a:endParaRPr lang="zh-TW" altLang="en-US" sz="12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99AC226-C5A0-DBA0-41CA-B724AC0B0761}"/>
              </a:ext>
            </a:extLst>
          </p:cNvPr>
          <p:cNvSpPr txBox="1"/>
          <p:nvPr/>
        </p:nvSpPr>
        <p:spPr>
          <a:xfrm>
            <a:off x="2823826" y="5665330"/>
            <a:ext cx="1859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Conv 3x3x3, s=1, d=3, p=3  </a:t>
            </a:r>
            <a:endParaRPr lang="zh-TW" altLang="en-US" sz="12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CF5C500B-B6DA-D06C-E38C-0B3FF1434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19" y="5636174"/>
            <a:ext cx="1280271" cy="167655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A8805C-72CD-D251-50BA-0FCB75E48D15}"/>
              </a:ext>
            </a:extLst>
          </p:cNvPr>
          <p:cNvSpPr txBox="1"/>
          <p:nvPr/>
        </p:nvSpPr>
        <p:spPr>
          <a:xfrm>
            <a:off x="4773334" y="5743534"/>
            <a:ext cx="1461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Max pooling</a:t>
            </a:r>
            <a:endParaRPr lang="zh-TW" altLang="en-US" sz="1400" dirty="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E8619E7F-BD7E-0911-BE97-B6C43A3F3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173" y="5129443"/>
            <a:ext cx="1104996" cy="182896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D4440FEB-861F-B32C-66D7-C7DFA6841E21}"/>
              </a:ext>
            </a:extLst>
          </p:cNvPr>
          <p:cNvSpPr txBox="1"/>
          <p:nvPr/>
        </p:nvSpPr>
        <p:spPr>
          <a:xfrm>
            <a:off x="7303514" y="5251488"/>
            <a:ext cx="1840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Deconvolutional layers</a:t>
            </a:r>
            <a:endParaRPr lang="zh-TW" altLang="en-US" sz="1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38F59FB-3E46-C91F-158F-255BAFAB4926}"/>
              </a:ext>
            </a:extLst>
          </p:cNvPr>
          <p:cNvSpPr/>
          <p:nvPr/>
        </p:nvSpPr>
        <p:spPr>
          <a:xfrm>
            <a:off x="551943" y="1262081"/>
            <a:ext cx="571396" cy="868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7BC8619-3061-84B5-72C6-D2903E81ECE7}"/>
              </a:ext>
            </a:extLst>
          </p:cNvPr>
          <p:cNvSpPr txBox="1"/>
          <p:nvPr/>
        </p:nvSpPr>
        <p:spPr>
          <a:xfrm>
            <a:off x="519077" y="985027"/>
            <a:ext cx="67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Input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263B0393-52B2-BB7A-66A4-243D6781F8A8}"/>
              </a:ext>
            </a:extLst>
          </p:cNvPr>
          <p:cNvCxnSpPr/>
          <p:nvPr/>
        </p:nvCxnSpPr>
        <p:spPr>
          <a:xfrm>
            <a:off x="3904359" y="810068"/>
            <a:ext cx="37982" cy="41300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08F3D04-5C95-02EB-7A45-0B09FCD997C0}"/>
              </a:ext>
            </a:extLst>
          </p:cNvPr>
          <p:cNvSpPr txBox="1"/>
          <p:nvPr/>
        </p:nvSpPr>
        <p:spPr>
          <a:xfrm>
            <a:off x="3013114" y="818862"/>
            <a:ext cx="10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Encoder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A03FA2D-1507-EAF5-0AAE-BE2C6B4FA4D6}"/>
              </a:ext>
            </a:extLst>
          </p:cNvPr>
          <p:cNvSpPr txBox="1"/>
          <p:nvPr/>
        </p:nvSpPr>
        <p:spPr>
          <a:xfrm>
            <a:off x="3887080" y="811266"/>
            <a:ext cx="10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Decoder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4E0D406-1663-F646-9042-84BCEBE83666}"/>
              </a:ext>
            </a:extLst>
          </p:cNvPr>
          <p:cNvSpPr txBox="1"/>
          <p:nvPr/>
        </p:nvSpPr>
        <p:spPr>
          <a:xfrm>
            <a:off x="6042834" y="2370883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(24x24x24)x3c</a:t>
            </a:r>
            <a:endParaRPr lang="zh-TW" altLang="en-US" sz="8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DA2994F-275F-1E7B-531B-5125674F1C99}"/>
              </a:ext>
            </a:extLst>
          </p:cNvPr>
          <p:cNvSpPr txBox="1"/>
          <p:nvPr/>
        </p:nvSpPr>
        <p:spPr>
          <a:xfrm>
            <a:off x="6042834" y="2046296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(24x24x24)x3c</a:t>
            </a:r>
            <a:endParaRPr lang="zh-TW" altLang="en-US" sz="8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242C4280-DBC0-1341-4A51-B4226EA62D60}"/>
              </a:ext>
            </a:extLst>
          </p:cNvPr>
          <p:cNvSpPr txBox="1"/>
          <p:nvPr/>
        </p:nvSpPr>
        <p:spPr>
          <a:xfrm>
            <a:off x="6069320" y="1680876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(48x48x48)x1c</a:t>
            </a:r>
            <a:endParaRPr lang="zh-TW" altLang="en-US" sz="8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4FC45E1-C550-8774-6396-74918692F153}"/>
              </a:ext>
            </a:extLst>
          </p:cNvPr>
          <p:cNvSpPr txBox="1"/>
          <p:nvPr/>
        </p:nvSpPr>
        <p:spPr>
          <a:xfrm>
            <a:off x="6748838" y="3398918"/>
            <a:ext cx="2008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/>
            <a:r>
              <a:rPr lang="en-US" altLang="zh-TW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Alan: Fuse deeper multi-scale information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FCA2BA-47B2-03FA-2678-15574FFB8C26}"/>
                  </a:ext>
                </a:extLst>
              </p:cNvPr>
              <p:cNvSpPr txBox="1"/>
              <p:nvPr/>
            </p:nvSpPr>
            <p:spPr>
              <a:xfrm>
                <a:off x="5988060" y="1502196"/>
                <a:ext cx="71116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50" i="1" dirty="0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altLang="zh-TW" sz="105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5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05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05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105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FCA2BA-47B2-03FA-2678-15574FFB8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60" y="1502196"/>
                <a:ext cx="71116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52BEFC38-7110-15BE-EB21-50F8A4EAFBE9}"/>
              </a:ext>
            </a:extLst>
          </p:cNvPr>
          <p:cNvSpPr txBox="1"/>
          <p:nvPr/>
        </p:nvSpPr>
        <p:spPr>
          <a:xfrm>
            <a:off x="8058107" y="2251941"/>
            <a:ext cx="1262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dirty="0"/>
              <a:t>Re-focal loss</a:t>
            </a:r>
            <a:endParaRPr lang="zh-TW" altLang="en-US" sz="11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08472B6-FA11-B8E0-A600-3A5489699B9B}"/>
              </a:ext>
            </a:extLst>
          </p:cNvPr>
          <p:cNvSpPr txBox="1"/>
          <p:nvPr/>
        </p:nvSpPr>
        <p:spPr>
          <a:xfrm>
            <a:off x="8446359" y="2630259"/>
            <a:ext cx="7276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L1 Loss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1D20465-85B5-C654-4EAB-5C20DA74D75E}"/>
              </a:ext>
            </a:extLst>
          </p:cNvPr>
          <p:cNvSpPr txBox="1"/>
          <p:nvPr/>
        </p:nvSpPr>
        <p:spPr>
          <a:xfrm>
            <a:off x="8421988" y="3056353"/>
            <a:ext cx="638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/>
              <a:t>L1 Loss</a:t>
            </a:r>
            <a:endParaRPr lang="zh-TW" altLang="en-US" sz="11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803C2028-8D6D-5F94-C239-8BADB33DB69F}"/>
              </a:ext>
            </a:extLst>
          </p:cNvPr>
          <p:cNvSpPr txBox="1"/>
          <p:nvPr/>
        </p:nvSpPr>
        <p:spPr>
          <a:xfrm>
            <a:off x="3691405" y="6158671"/>
            <a:ext cx="1106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/>
            <a:r>
              <a:rPr lang="en-US" altLang="zh-TW" sz="800" dirty="0">
                <a:solidFill>
                  <a:srgbClr val="00B0F0"/>
                </a:solidFill>
              </a:rPr>
              <a:t>Alan: </a:t>
            </a:r>
            <a:r>
              <a:rPr lang="zh-TW" altLang="en-US" sz="800" dirty="0">
                <a:solidFill>
                  <a:srgbClr val="00B0F0"/>
                </a:solidFill>
              </a:rPr>
              <a:t>為了保證輸出的</a:t>
            </a:r>
            <a:r>
              <a:rPr lang="en-US" altLang="zh-TW" sz="800" dirty="0">
                <a:solidFill>
                  <a:srgbClr val="00B0F0"/>
                </a:solidFill>
              </a:rPr>
              <a:t>feature map shape </a:t>
            </a:r>
            <a:r>
              <a:rPr lang="zh-TW" altLang="en-US" sz="1000" dirty="0">
                <a:solidFill>
                  <a:srgbClr val="00B0F0"/>
                </a:solidFill>
              </a:rPr>
              <a:t>相同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0338756-36C0-5249-8B9F-199F60FA7A90}"/>
              </a:ext>
            </a:extLst>
          </p:cNvPr>
          <p:cNvSpPr/>
          <p:nvPr/>
        </p:nvSpPr>
        <p:spPr>
          <a:xfrm>
            <a:off x="3922253" y="5098831"/>
            <a:ext cx="648340" cy="862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81293C7-EDDD-1B11-A56E-7DA65DB24524}"/>
                  </a:ext>
                </a:extLst>
              </p:cNvPr>
              <p:cNvSpPr txBox="1"/>
              <p:nvPr/>
            </p:nvSpPr>
            <p:spPr>
              <a:xfrm>
                <a:off x="6026269" y="1842693"/>
                <a:ext cx="64766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i="1" dirty="0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altLang="zh-TW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10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1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81293C7-EDDD-1B11-A56E-7DA65DB24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269" y="1842693"/>
                <a:ext cx="64766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2187AB-9F5E-5F69-254D-5AD0649C6FF3}"/>
                  </a:ext>
                </a:extLst>
              </p:cNvPr>
              <p:cNvSpPr txBox="1"/>
              <p:nvPr/>
            </p:nvSpPr>
            <p:spPr>
              <a:xfrm>
                <a:off x="6045273" y="2175675"/>
                <a:ext cx="64766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i="1" dirty="0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altLang="zh-TW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1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1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2187AB-9F5E-5F69-254D-5AD0649C6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73" y="2175675"/>
                <a:ext cx="647662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33E95DDE-BEAD-8CA2-45B2-633416EDA943}"/>
              </a:ext>
            </a:extLst>
          </p:cNvPr>
          <p:cNvSpPr txBox="1"/>
          <p:nvPr/>
        </p:nvSpPr>
        <p:spPr>
          <a:xfrm>
            <a:off x="4631465" y="4189063"/>
            <a:ext cx="1529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rgbClr val="00B0F0"/>
                </a:solidFill>
              </a:rPr>
              <a:t>Channel attention</a:t>
            </a:r>
            <a:endParaRPr lang="zh-TW" altLang="en-US" sz="800" dirty="0">
              <a:solidFill>
                <a:srgbClr val="00B0F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32ABAF2-29ED-A362-791F-FDB806D920E4}"/>
              </a:ext>
            </a:extLst>
          </p:cNvPr>
          <p:cNvSpPr txBox="1"/>
          <p:nvPr/>
        </p:nvSpPr>
        <p:spPr>
          <a:xfrm>
            <a:off x="3779497" y="5917918"/>
            <a:ext cx="1283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d = dilated</a:t>
            </a:r>
            <a:endParaRPr lang="zh-TW" altLang="en-US" sz="12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A79FAE71-4C7B-3474-047A-A7BB960A3B0D}"/>
              </a:ext>
            </a:extLst>
          </p:cNvPr>
          <p:cNvSpPr/>
          <p:nvPr/>
        </p:nvSpPr>
        <p:spPr>
          <a:xfrm>
            <a:off x="4007319" y="3245500"/>
            <a:ext cx="433984" cy="477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11238079-DF21-98EC-EEF1-94D6B6742F8F}"/>
              </a:ext>
            </a:extLst>
          </p:cNvPr>
          <p:cNvSpPr txBox="1"/>
          <p:nvPr/>
        </p:nvSpPr>
        <p:spPr>
          <a:xfrm>
            <a:off x="3610455" y="2997342"/>
            <a:ext cx="126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>
                <a:solidFill>
                  <a:srgbClr val="00B0F0"/>
                </a:solidFill>
              </a:rPr>
              <a:t>(Left feature map)128c+</a:t>
            </a:r>
          </a:p>
          <a:p>
            <a:r>
              <a:rPr lang="en-US" altLang="zh-TW" sz="700" dirty="0">
                <a:solidFill>
                  <a:srgbClr val="00B0F0"/>
                </a:solidFill>
              </a:rPr>
              <a:t>(Up-sample feature map)128c</a:t>
            </a:r>
            <a:endParaRPr lang="zh-TW" altLang="en-US" sz="700" dirty="0">
              <a:solidFill>
                <a:srgbClr val="00B0F0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CBCE4B5-962B-3946-AAC2-A4A27628FCB2}"/>
              </a:ext>
            </a:extLst>
          </p:cNvPr>
          <p:cNvSpPr/>
          <p:nvPr/>
        </p:nvSpPr>
        <p:spPr>
          <a:xfrm>
            <a:off x="4695607" y="2700416"/>
            <a:ext cx="400443" cy="4801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5BC42FA9-1779-548C-2522-B07A624ACBA2}"/>
              </a:ext>
            </a:extLst>
          </p:cNvPr>
          <p:cNvSpPr txBox="1"/>
          <p:nvPr/>
        </p:nvSpPr>
        <p:spPr>
          <a:xfrm>
            <a:off x="4086528" y="2406641"/>
            <a:ext cx="126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>
                <a:solidFill>
                  <a:srgbClr val="00B0F0"/>
                </a:solidFill>
              </a:rPr>
              <a:t>(Left feature map)96c+</a:t>
            </a:r>
          </a:p>
          <a:p>
            <a:r>
              <a:rPr lang="en-US" altLang="zh-TW" sz="700" dirty="0">
                <a:solidFill>
                  <a:srgbClr val="00B0F0"/>
                </a:solidFill>
              </a:rPr>
              <a:t>(Up-sample feature map)96c</a:t>
            </a:r>
            <a:endParaRPr lang="zh-TW" altLang="en-US" sz="700" dirty="0">
              <a:solidFill>
                <a:srgbClr val="00B0F0"/>
              </a:solidFill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E142190F-D8C4-967D-F8AE-D564C8D4DC8D}"/>
              </a:ext>
            </a:extLst>
          </p:cNvPr>
          <p:cNvSpPr txBox="1"/>
          <p:nvPr/>
        </p:nvSpPr>
        <p:spPr>
          <a:xfrm>
            <a:off x="-16239" y="5005348"/>
            <a:ext cx="28371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Our version vs. Paper version</a:t>
            </a:r>
          </a:p>
          <a:p>
            <a:pPr marL="228600" indent="-228600">
              <a:buAutoNum type="arabicPeriod"/>
            </a:pPr>
            <a:r>
              <a:rPr lang="en-US" altLang="zh-TW" sz="1200" dirty="0"/>
              <a:t>(our) Remove Coordinate Map</a:t>
            </a:r>
          </a:p>
          <a:p>
            <a:pPr marL="228600" indent="-228600">
              <a:buAutoNum type="arabicPeriod"/>
            </a:pPr>
            <a:r>
              <a:rPr lang="en-US" altLang="zh-TW" sz="1200" dirty="0"/>
              <a:t>(our) Only up sample </a:t>
            </a:r>
            <a:r>
              <a:rPr lang="en-US" altLang="zh-TW" sz="1200" dirty="0">
                <a:solidFill>
                  <a:srgbClr val="FF0000"/>
                </a:solidFill>
              </a:rPr>
              <a:t>twice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endParaRPr lang="en-US" altLang="zh-TW" sz="1200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/>
              <a:t>Number of channel are difference</a:t>
            </a:r>
          </a:p>
          <a:p>
            <a:pPr marL="228600" indent="-228600">
              <a:buAutoNum type="arabicPeriod"/>
            </a:pPr>
            <a:r>
              <a:rPr lang="en-US" altLang="zh-TW" sz="1200" dirty="0"/>
              <a:t>(our) Only have one head output</a:t>
            </a:r>
          </a:p>
          <a:p>
            <a:pPr marL="228600" indent="-228600">
              <a:buFontTx/>
              <a:buAutoNum type="arabicPeriod"/>
            </a:pPr>
            <a:r>
              <a:rPr lang="en-US" altLang="zh-TW" sz="1200" dirty="0"/>
              <a:t>(our) Size regression loss is L1 loss</a:t>
            </a: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91918720-4229-7218-2E81-23287A009318}"/>
              </a:ext>
            </a:extLst>
          </p:cNvPr>
          <p:cNvSpPr txBox="1"/>
          <p:nvPr/>
        </p:nvSpPr>
        <p:spPr>
          <a:xfrm>
            <a:off x="1159614" y="1151485"/>
            <a:ext cx="5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x1</a:t>
            </a:r>
            <a:endParaRPr lang="zh-TW" altLang="en-US" sz="1400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036C4EA1-28A7-1BF1-7EDA-E13F7B97F984}"/>
              </a:ext>
            </a:extLst>
          </p:cNvPr>
          <p:cNvSpPr txBox="1"/>
          <p:nvPr/>
        </p:nvSpPr>
        <p:spPr>
          <a:xfrm>
            <a:off x="1832359" y="1905252"/>
            <a:ext cx="5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x2</a:t>
            </a:r>
            <a:endParaRPr lang="zh-TW" altLang="en-US" sz="1400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39C9BB9-233F-5D1F-A426-6180DA21CC20}"/>
              </a:ext>
            </a:extLst>
          </p:cNvPr>
          <p:cNvSpPr txBox="1"/>
          <p:nvPr/>
        </p:nvSpPr>
        <p:spPr>
          <a:xfrm>
            <a:off x="2578344" y="2575286"/>
            <a:ext cx="5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x3</a:t>
            </a:r>
            <a:endParaRPr lang="zh-TW" altLang="en-US" sz="1400" dirty="0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710F308-4749-C25E-600E-D537B89D1377}"/>
              </a:ext>
            </a:extLst>
          </p:cNvPr>
          <p:cNvSpPr txBox="1"/>
          <p:nvPr/>
        </p:nvSpPr>
        <p:spPr>
          <a:xfrm>
            <a:off x="3222590" y="3104427"/>
            <a:ext cx="5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x3</a:t>
            </a:r>
            <a:endParaRPr lang="zh-TW" altLang="en-US" sz="1400" dirty="0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DF5BAB62-0C9E-CB5C-D85A-B64AEB935480}"/>
              </a:ext>
            </a:extLst>
          </p:cNvPr>
          <p:cNvSpPr txBox="1"/>
          <p:nvPr/>
        </p:nvSpPr>
        <p:spPr>
          <a:xfrm>
            <a:off x="3854199" y="3119068"/>
            <a:ext cx="5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x1</a:t>
            </a:r>
            <a:endParaRPr lang="zh-TW" altLang="en-US" sz="1400" dirty="0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7B0EAD0A-07C1-88E5-711F-7A438FA53B49}"/>
              </a:ext>
            </a:extLst>
          </p:cNvPr>
          <p:cNvSpPr txBox="1"/>
          <p:nvPr/>
        </p:nvSpPr>
        <p:spPr>
          <a:xfrm>
            <a:off x="4508257" y="3117969"/>
            <a:ext cx="5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x2</a:t>
            </a:r>
            <a:endParaRPr lang="zh-TW" altLang="en-US" sz="1400" dirty="0"/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C6C32AD9-C950-363E-1525-E2017DC57930}"/>
              </a:ext>
            </a:extLst>
          </p:cNvPr>
          <p:cNvSpPr txBox="1"/>
          <p:nvPr/>
        </p:nvSpPr>
        <p:spPr>
          <a:xfrm>
            <a:off x="3912393" y="2554555"/>
            <a:ext cx="5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x1</a:t>
            </a:r>
            <a:endParaRPr lang="zh-TW" altLang="en-US" sz="14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E660F60C-BB17-2546-87B7-060D8EDAD77A}"/>
              </a:ext>
            </a:extLst>
          </p:cNvPr>
          <p:cNvSpPr txBox="1"/>
          <p:nvPr/>
        </p:nvSpPr>
        <p:spPr>
          <a:xfrm>
            <a:off x="5144257" y="2532461"/>
            <a:ext cx="5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x2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057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圖片 77">
            <a:extLst>
              <a:ext uri="{FF2B5EF4-FFF2-40B4-BE49-F238E27FC236}">
                <a16:creationId xmlns:a16="http://schemas.microsoft.com/office/drawing/2014/main" id="{67A41AC8-67D7-8AF2-AD51-40E9E4CD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4" y="691609"/>
            <a:ext cx="8137012" cy="421418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773BB2-813E-E429-7B63-8A896DC1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87C7-83E9-42F2-B8DC-90D1E92F8036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05E0F3-DD41-CAA3-0279-850BE8CEA6B8}"/>
              </a:ext>
            </a:extLst>
          </p:cNvPr>
          <p:cNvSpPr txBox="1"/>
          <p:nvPr/>
        </p:nvSpPr>
        <p:spPr>
          <a:xfrm>
            <a:off x="182880" y="453572"/>
            <a:ext cx="365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800" dirty="0"/>
              <a:t>SCPM-net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F92401-4C00-2F51-D006-877547F92880}"/>
              </a:ext>
            </a:extLst>
          </p:cNvPr>
          <p:cNvSpPr txBox="1"/>
          <p:nvPr/>
        </p:nvSpPr>
        <p:spPr>
          <a:xfrm>
            <a:off x="3033999" y="6105976"/>
            <a:ext cx="2651211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Conv 3x3x3 + Batch Norm + </a:t>
            </a:r>
            <a:r>
              <a:rPr lang="en-US" altLang="zh-TW" sz="1400" dirty="0" err="1"/>
              <a:t>ReLU</a:t>
            </a:r>
            <a:endParaRPr lang="zh-TW" altLang="en-US" sz="1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8145F9B-28E7-4961-D49E-FD59EF2437FE}"/>
              </a:ext>
            </a:extLst>
          </p:cNvPr>
          <p:cNvSpPr txBox="1"/>
          <p:nvPr/>
        </p:nvSpPr>
        <p:spPr>
          <a:xfrm>
            <a:off x="1225237" y="1711284"/>
            <a:ext cx="871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(96x96x96)x32c</a:t>
            </a:r>
            <a:endParaRPr lang="zh-TW" altLang="en-US" sz="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39CED3-F348-6419-4751-7573F940DEB1}"/>
              </a:ext>
            </a:extLst>
          </p:cNvPr>
          <p:cNvSpPr txBox="1"/>
          <p:nvPr/>
        </p:nvSpPr>
        <p:spPr>
          <a:xfrm>
            <a:off x="1225237" y="2539052"/>
            <a:ext cx="871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(48x48x48)x32c</a:t>
            </a:r>
            <a:endParaRPr lang="zh-TW" altLang="en-US" sz="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9FBE88-0B9F-AA20-8610-915BAE750A52}"/>
              </a:ext>
            </a:extLst>
          </p:cNvPr>
          <p:cNvSpPr txBox="1"/>
          <p:nvPr/>
        </p:nvSpPr>
        <p:spPr>
          <a:xfrm>
            <a:off x="2011661" y="2526482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(48x48x48)x64c</a:t>
            </a:r>
            <a:endParaRPr lang="zh-TW" altLang="en-US" sz="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551FC1-47AF-3D1E-4E74-4D06CC598765}"/>
              </a:ext>
            </a:extLst>
          </p:cNvPr>
          <p:cNvSpPr txBox="1"/>
          <p:nvPr/>
        </p:nvSpPr>
        <p:spPr>
          <a:xfrm>
            <a:off x="1927869" y="3056353"/>
            <a:ext cx="871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(24x24x24)x64c</a:t>
            </a:r>
            <a:endParaRPr lang="zh-TW" altLang="en-US" sz="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1592403-DB44-AC94-C3E4-6EB167F87E5D}"/>
              </a:ext>
            </a:extLst>
          </p:cNvPr>
          <p:cNvSpPr txBox="1"/>
          <p:nvPr/>
        </p:nvSpPr>
        <p:spPr>
          <a:xfrm>
            <a:off x="2651787" y="3056353"/>
            <a:ext cx="871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(24x24x24)x64c</a:t>
            </a:r>
            <a:endParaRPr lang="zh-TW" altLang="en-US" sz="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21B380-9964-3681-60E6-F82F00C2BC94}"/>
              </a:ext>
            </a:extLst>
          </p:cNvPr>
          <p:cNvSpPr txBox="1"/>
          <p:nvPr/>
        </p:nvSpPr>
        <p:spPr>
          <a:xfrm>
            <a:off x="2577220" y="3609018"/>
            <a:ext cx="871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(12x12x12)x64c</a:t>
            </a:r>
            <a:endParaRPr lang="zh-TW" altLang="en-US" sz="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BE6F6DA-DA60-8C9A-121D-ACE20733D653}"/>
              </a:ext>
            </a:extLst>
          </p:cNvPr>
          <p:cNvSpPr txBox="1"/>
          <p:nvPr/>
        </p:nvSpPr>
        <p:spPr>
          <a:xfrm>
            <a:off x="3255421" y="3609018"/>
            <a:ext cx="871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(12x12x12)x64c</a:t>
            </a:r>
            <a:endParaRPr lang="zh-TW" altLang="en-US" sz="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2109E67-4020-2A4F-57E8-77FA1781649D}"/>
              </a:ext>
            </a:extLst>
          </p:cNvPr>
          <p:cNvSpPr txBox="1"/>
          <p:nvPr/>
        </p:nvSpPr>
        <p:spPr>
          <a:xfrm>
            <a:off x="3302527" y="4156822"/>
            <a:ext cx="754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(6x6x6)x64c</a:t>
            </a:r>
            <a:endParaRPr lang="zh-TW" altLang="en-US" sz="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DA8BBF0-9E95-A1CD-9D7E-3B681A4F0DBA}"/>
              </a:ext>
            </a:extLst>
          </p:cNvPr>
          <p:cNvSpPr txBox="1"/>
          <p:nvPr/>
        </p:nvSpPr>
        <p:spPr>
          <a:xfrm>
            <a:off x="3859456" y="4156822"/>
            <a:ext cx="754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(6x6x6)x64c</a:t>
            </a:r>
            <a:endParaRPr lang="zh-TW" altLang="en-US" sz="8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786B51F-E283-BEC2-9A6E-BAF85B4CD792}"/>
              </a:ext>
            </a:extLst>
          </p:cNvPr>
          <p:cNvSpPr txBox="1"/>
          <p:nvPr/>
        </p:nvSpPr>
        <p:spPr>
          <a:xfrm>
            <a:off x="3889226" y="3615819"/>
            <a:ext cx="86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(12x12x12)x64c</a:t>
            </a:r>
            <a:endParaRPr lang="zh-TW" altLang="en-US" sz="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85FD72-1BE2-6687-2B1B-FE8487886506}"/>
              </a:ext>
            </a:extLst>
          </p:cNvPr>
          <p:cNvSpPr txBox="1"/>
          <p:nvPr/>
        </p:nvSpPr>
        <p:spPr>
          <a:xfrm>
            <a:off x="4560077" y="3607024"/>
            <a:ext cx="86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(12x12x12)x64c</a:t>
            </a:r>
            <a:endParaRPr lang="zh-TW" altLang="en-US" sz="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00DFD99-B79E-4A72-45AC-FD61519D959B}"/>
              </a:ext>
            </a:extLst>
          </p:cNvPr>
          <p:cNvSpPr txBox="1"/>
          <p:nvPr/>
        </p:nvSpPr>
        <p:spPr>
          <a:xfrm>
            <a:off x="4495587" y="3010247"/>
            <a:ext cx="86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(24x24x24)x64c</a:t>
            </a:r>
            <a:endParaRPr lang="zh-TW" altLang="en-US" sz="8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361AECE-50C6-8E67-0E64-58772499FDCF}"/>
              </a:ext>
            </a:extLst>
          </p:cNvPr>
          <p:cNvSpPr txBox="1"/>
          <p:nvPr/>
        </p:nvSpPr>
        <p:spPr>
          <a:xfrm>
            <a:off x="5212061" y="2440128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(48x48x48)x64c</a:t>
            </a:r>
            <a:endParaRPr lang="zh-TW" altLang="en-US" sz="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2C879D5-B324-119F-1D89-EC71AB40D019}"/>
              </a:ext>
            </a:extLst>
          </p:cNvPr>
          <p:cNvSpPr txBox="1"/>
          <p:nvPr/>
        </p:nvSpPr>
        <p:spPr>
          <a:xfrm>
            <a:off x="5207643" y="3018833"/>
            <a:ext cx="86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(24x24x24)x64c</a:t>
            </a:r>
            <a:endParaRPr lang="zh-TW" altLang="en-US" sz="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36CBF01-2803-AD69-1140-B29672F61F9C}"/>
              </a:ext>
            </a:extLst>
          </p:cNvPr>
          <p:cNvSpPr txBox="1"/>
          <p:nvPr/>
        </p:nvSpPr>
        <p:spPr>
          <a:xfrm>
            <a:off x="5957830" y="3574556"/>
            <a:ext cx="86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(12x12x12)x64c</a:t>
            </a:r>
            <a:endParaRPr lang="zh-TW" altLang="en-US" sz="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7873A8-DFC7-FA6C-4FE3-1DE4E8BBEDF6}"/>
              </a:ext>
            </a:extLst>
          </p:cNvPr>
          <p:cNvSpPr txBox="1"/>
          <p:nvPr/>
        </p:nvSpPr>
        <p:spPr>
          <a:xfrm>
            <a:off x="6003894" y="3018833"/>
            <a:ext cx="86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(24x24x24)x64c</a:t>
            </a:r>
            <a:endParaRPr lang="zh-TW" altLang="en-US" sz="8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FF8F512-7F43-49D9-315B-6A5B71B0B3AD}"/>
              </a:ext>
            </a:extLst>
          </p:cNvPr>
          <p:cNvSpPr txBox="1"/>
          <p:nvPr/>
        </p:nvSpPr>
        <p:spPr>
          <a:xfrm>
            <a:off x="5957316" y="2441856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(48x48x48)x64c</a:t>
            </a:r>
            <a:endParaRPr lang="zh-TW" altLang="en-US" sz="8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5370A17-406C-167D-0BB8-C96DB954E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384" y="5898956"/>
            <a:ext cx="1447925" cy="251482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E020D2B8-FE92-C845-3E33-91DC0C7D3D99}"/>
              </a:ext>
            </a:extLst>
          </p:cNvPr>
          <p:cNvSpPr/>
          <p:nvPr/>
        </p:nvSpPr>
        <p:spPr>
          <a:xfrm>
            <a:off x="483040" y="5830482"/>
            <a:ext cx="6984774" cy="10160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A25CE377-17FE-2DCF-8FBF-29862016B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0" y="5889923"/>
            <a:ext cx="487722" cy="198137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23DBA56-56FF-A26F-DB2F-2A347F43E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39" y="6176555"/>
            <a:ext cx="495343" cy="182896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639F30C1-AE50-C63F-459F-C6FC4011C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07" y="6477548"/>
            <a:ext cx="518205" cy="190517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73FA03D5-B302-7873-37EC-4A53E9D77231}"/>
              </a:ext>
            </a:extLst>
          </p:cNvPr>
          <p:cNvSpPr txBox="1"/>
          <p:nvPr/>
        </p:nvSpPr>
        <p:spPr>
          <a:xfrm>
            <a:off x="1084493" y="5850901"/>
            <a:ext cx="1859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Conv 3x3x3, s=1, d=1, p=1  </a:t>
            </a:r>
            <a:endParaRPr lang="zh-TW" altLang="en-US" sz="1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68BF155-025F-363C-3DED-E2AE36C45030}"/>
              </a:ext>
            </a:extLst>
          </p:cNvPr>
          <p:cNvSpPr txBox="1"/>
          <p:nvPr/>
        </p:nvSpPr>
        <p:spPr>
          <a:xfrm>
            <a:off x="1084492" y="6148903"/>
            <a:ext cx="1859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Conv 3x3x3, s=1, d=2, p=2  </a:t>
            </a:r>
            <a:endParaRPr lang="zh-TW" altLang="en-US" sz="12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99AC226-C5A0-DBA0-41CA-B724AC0B0761}"/>
              </a:ext>
            </a:extLst>
          </p:cNvPr>
          <p:cNvSpPr txBox="1"/>
          <p:nvPr/>
        </p:nvSpPr>
        <p:spPr>
          <a:xfrm>
            <a:off x="1084491" y="6446905"/>
            <a:ext cx="1859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Conv 3x3x3, s=1, d=3, p=3  </a:t>
            </a:r>
            <a:endParaRPr lang="zh-TW" altLang="en-US" sz="12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CF5C500B-B6DA-D06C-E38C-0B3FF1434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9384" y="6417749"/>
            <a:ext cx="1280271" cy="167655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A8805C-72CD-D251-50BA-0FCB75E48D15}"/>
              </a:ext>
            </a:extLst>
          </p:cNvPr>
          <p:cNvSpPr txBox="1"/>
          <p:nvPr/>
        </p:nvSpPr>
        <p:spPr>
          <a:xfrm>
            <a:off x="3033999" y="6525109"/>
            <a:ext cx="1461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Max pooling</a:t>
            </a:r>
            <a:endParaRPr lang="zh-TW" altLang="en-US" sz="1400" dirty="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E8619E7F-BD7E-0911-BE97-B6C43A3F3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838" y="5911018"/>
            <a:ext cx="1104996" cy="182896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D4440FEB-861F-B32C-66D7-C7DFA6841E21}"/>
              </a:ext>
            </a:extLst>
          </p:cNvPr>
          <p:cNvSpPr txBox="1"/>
          <p:nvPr/>
        </p:nvSpPr>
        <p:spPr>
          <a:xfrm>
            <a:off x="5564179" y="6033063"/>
            <a:ext cx="1840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Deconvolutional layers</a:t>
            </a:r>
            <a:endParaRPr lang="zh-TW" altLang="en-US" sz="1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38F59FB-3E46-C91F-158F-255BAFAB4926}"/>
              </a:ext>
            </a:extLst>
          </p:cNvPr>
          <p:cNvSpPr/>
          <p:nvPr/>
        </p:nvSpPr>
        <p:spPr>
          <a:xfrm>
            <a:off x="551943" y="1262081"/>
            <a:ext cx="571396" cy="868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7BC8619-3061-84B5-72C6-D2903E81ECE7}"/>
              </a:ext>
            </a:extLst>
          </p:cNvPr>
          <p:cNvSpPr txBox="1"/>
          <p:nvPr/>
        </p:nvSpPr>
        <p:spPr>
          <a:xfrm>
            <a:off x="519077" y="985027"/>
            <a:ext cx="67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Input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263B0393-52B2-BB7A-66A4-243D6781F8A8}"/>
              </a:ext>
            </a:extLst>
          </p:cNvPr>
          <p:cNvCxnSpPr/>
          <p:nvPr/>
        </p:nvCxnSpPr>
        <p:spPr>
          <a:xfrm>
            <a:off x="3904359" y="810068"/>
            <a:ext cx="37982" cy="41300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08F3D04-5C95-02EB-7A45-0B09FCD997C0}"/>
              </a:ext>
            </a:extLst>
          </p:cNvPr>
          <p:cNvSpPr txBox="1"/>
          <p:nvPr/>
        </p:nvSpPr>
        <p:spPr>
          <a:xfrm>
            <a:off x="3013114" y="818862"/>
            <a:ext cx="10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Encoder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A03FA2D-1507-EAF5-0AAE-BE2C6B4FA4D6}"/>
              </a:ext>
            </a:extLst>
          </p:cNvPr>
          <p:cNvSpPr txBox="1"/>
          <p:nvPr/>
        </p:nvSpPr>
        <p:spPr>
          <a:xfrm>
            <a:off x="3887080" y="811266"/>
            <a:ext cx="10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Decoder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1B75FE9-1C63-0266-0A62-9A50E72224A1}"/>
              </a:ext>
            </a:extLst>
          </p:cNvPr>
          <p:cNvSpPr/>
          <p:nvPr/>
        </p:nvSpPr>
        <p:spPr>
          <a:xfrm>
            <a:off x="5212059" y="859452"/>
            <a:ext cx="2388277" cy="1148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34FD5253-2800-6498-E938-717ED211917A}"/>
              </a:ext>
            </a:extLst>
          </p:cNvPr>
          <p:cNvSpPr txBox="1"/>
          <p:nvPr/>
        </p:nvSpPr>
        <p:spPr>
          <a:xfrm>
            <a:off x="5101501" y="582453"/>
            <a:ext cx="162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Two-level outputs ??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4E0D406-1663-F646-9042-84BCEBE83666}"/>
              </a:ext>
            </a:extLst>
          </p:cNvPr>
          <p:cNvSpPr txBox="1"/>
          <p:nvPr/>
        </p:nvSpPr>
        <p:spPr>
          <a:xfrm>
            <a:off x="6534058" y="1644011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(48x48x48)x3c</a:t>
            </a:r>
            <a:endParaRPr lang="zh-TW" altLang="en-US" sz="8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DA2994F-275F-1E7B-531B-5125674F1C99}"/>
              </a:ext>
            </a:extLst>
          </p:cNvPr>
          <p:cNvSpPr txBox="1"/>
          <p:nvPr/>
        </p:nvSpPr>
        <p:spPr>
          <a:xfrm>
            <a:off x="6509723" y="1346300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(48x48x48)x1c</a:t>
            </a:r>
            <a:endParaRPr lang="zh-TW" altLang="en-US" sz="8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242C4280-DBC0-1341-4A51-B4226EA62D60}"/>
              </a:ext>
            </a:extLst>
          </p:cNvPr>
          <p:cNvSpPr txBox="1"/>
          <p:nvPr/>
        </p:nvSpPr>
        <p:spPr>
          <a:xfrm>
            <a:off x="6497763" y="1034441"/>
            <a:ext cx="911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(48x48x48)x1c</a:t>
            </a:r>
            <a:endParaRPr lang="zh-TW" altLang="en-US" sz="8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4FC45E1-C550-8774-6396-74918692F153}"/>
              </a:ext>
            </a:extLst>
          </p:cNvPr>
          <p:cNvSpPr txBox="1"/>
          <p:nvPr/>
        </p:nvSpPr>
        <p:spPr>
          <a:xfrm>
            <a:off x="6748838" y="3398918"/>
            <a:ext cx="2008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/>
            <a:r>
              <a:rPr lang="en-US" altLang="zh-TW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Alan: Fuse deeper multi-scale information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B444B3D-BC00-FFAE-F87B-9109E0644567}"/>
              </a:ext>
            </a:extLst>
          </p:cNvPr>
          <p:cNvSpPr/>
          <p:nvPr/>
        </p:nvSpPr>
        <p:spPr>
          <a:xfrm>
            <a:off x="5201661" y="2042459"/>
            <a:ext cx="583075" cy="64664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ED65DB5-9BEA-029A-AE34-F528F2B76A1E}"/>
              </a:ext>
            </a:extLst>
          </p:cNvPr>
          <p:cNvSpPr/>
          <p:nvPr/>
        </p:nvSpPr>
        <p:spPr>
          <a:xfrm>
            <a:off x="5811365" y="2037836"/>
            <a:ext cx="782308" cy="17562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B6885706-711F-7781-8EC8-6B3BC33B68A8}"/>
              </a:ext>
            </a:extLst>
          </p:cNvPr>
          <p:cNvSpPr txBox="1"/>
          <p:nvPr/>
        </p:nvSpPr>
        <p:spPr>
          <a:xfrm>
            <a:off x="4200858" y="2313965"/>
            <a:ext cx="1621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8775" indent="-358775"/>
            <a:r>
              <a:rPr lang="en-US" altLang="zh-TW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Alan: </a:t>
            </a:r>
            <a:r>
              <a:rPr lang="zh-TW" altLang="en-US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擁有高解析度的</a:t>
            </a:r>
            <a:r>
              <a:rPr lang="en-US" altLang="zh-TW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map </a:t>
            </a:r>
            <a:endParaRPr lang="zh-TW" altLang="en-US" sz="10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FCA2BA-47B2-03FA-2678-15574FFB8C26}"/>
                  </a:ext>
                </a:extLst>
              </p:cNvPr>
              <p:cNvSpPr txBox="1"/>
              <p:nvPr/>
            </p:nvSpPr>
            <p:spPr>
              <a:xfrm>
                <a:off x="6436021" y="855365"/>
                <a:ext cx="71116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50" i="1" dirty="0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altLang="zh-TW" sz="105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05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05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05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105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FCA2BA-47B2-03FA-2678-15574FFB8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021" y="855365"/>
                <a:ext cx="71116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52BEFC38-7110-15BE-EB21-50F8A4EAFBE9}"/>
              </a:ext>
            </a:extLst>
          </p:cNvPr>
          <p:cNvSpPr txBox="1"/>
          <p:nvPr/>
        </p:nvSpPr>
        <p:spPr>
          <a:xfrm>
            <a:off x="8152330" y="2249674"/>
            <a:ext cx="1262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dirty="0"/>
              <a:t>Re-focal loss</a:t>
            </a:r>
            <a:endParaRPr lang="zh-TW" altLang="en-US" sz="11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08472B6-FA11-B8E0-A600-3A5489699B9B}"/>
              </a:ext>
            </a:extLst>
          </p:cNvPr>
          <p:cNvSpPr txBox="1"/>
          <p:nvPr/>
        </p:nvSpPr>
        <p:spPr>
          <a:xfrm>
            <a:off x="8253657" y="2562109"/>
            <a:ext cx="11526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/>
              <a:t>Smooth L1 Loss</a:t>
            </a:r>
            <a:endParaRPr lang="zh-TW" altLang="en-US" sz="11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1D20465-85B5-C654-4EAB-5C20DA74D75E}"/>
              </a:ext>
            </a:extLst>
          </p:cNvPr>
          <p:cNvSpPr txBox="1"/>
          <p:nvPr/>
        </p:nvSpPr>
        <p:spPr>
          <a:xfrm>
            <a:off x="8405340" y="2888028"/>
            <a:ext cx="638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/>
              <a:t>L1 Loss</a:t>
            </a:r>
            <a:endParaRPr lang="zh-TW" altLang="en-US" sz="11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803C2028-8D6D-5F94-C239-8BADB33DB69F}"/>
              </a:ext>
            </a:extLst>
          </p:cNvPr>
          <p:cNvSpPr txBox="1"/>
          <p:nvPr/>
        </p:nvSpPr>
        <p:spPr>
          <a:xfrm>
            <a:off x="2291503" y="6284929"/>
            <a:ext cx="1106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/>
            <a:r>
              <a:rPr lang="en-US" altLang="zh-TW" sz="800" dirty="0">
                <a:solidFill>
                  <a:srgbClr val="00B0F0"/>
                </a:solidFill>
              </a:rPr>
              <a:t>Alan: </a:t>
            </a:r>
            <a:r>
              <a:rPr lang="zh-TW" altLang="en-US" sz="800" dirty="0">
                <a:solidFill>
                  <a:srgbClr val="00B0F0"/>
                </a:solidFill>
              </a:rPr>
              <a:t>為了保證輸出的</a:t>
            </a:r>
            <a:r>
              <a:rPr lang="en-US" altLang="zh-TW" sz="800" dirty="0">
                <a:solidFill>
                  <a:srgbClr val="00B0F0"/>
                </a:solidFill>
              </a:rPr>
              <a:t>feature map shape </a:t>
            </a:r>
            <a:r>
              <a:rPr lang="zh-TW" altLang="en-US" sz="1000" dirty="0">
                <a:solidFill>
                  <a:srgbClr val="00B0F0"/>
                </a:solidFill>
              </a:rPr>
              <a:t>相同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0338756-36C0-5249-8B9F-199F60FA7A90}"/>
              </a:ext>
            </a:extLst>
          </p:cNvPr>
          <p:cNvSpPr/>
          <p:nvPr/>
        </p:nvSpPr>
        <p:spPr>
          <a:xfrm>
            <a:off x="2182918" y="5880406"/>
            <a:ext cx="648340" cy="862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81293C7-EDDD-1B11-A56E-7DA65DB24524}"/>
                  </a:ext>
                </a:extLst>
              </p:cNvPr>
              <p:cNvSpPr txBox="1"/>
              <p:nvPr/>
            </p:nvSpPr>
            <p:spPr>
              <a:xfrm>
                <a:off x="6467772" y="1176511"/>
                <a:ext cx="64766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i="1" dirty="0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altLang="zh-TW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1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1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81293C7-EDDD-1B11-A56E-7DA65DB24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72" y="1176511"/>
                <a:ext cx="64766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2187AB-9F5E-5F69-254D-5AD0649C6FF3}"/>
                  </a:ext>
                </a:extLst>
              </p:cNvPr>
              <p:cNvSpPr txBox="1"/>
              <p:nvPr/>
            </p:nvSpPr>
            <p:spPr>
              <a:xfrm>
                <a:off x="6483079" y="1482776"/>
                <a:ext cx="64766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i="1" dirty="0" smtClean="0">
                          <a:latin typeface="Cambria Math" panose="02040503050406030204" pitchFamily="18" charset="0"/>
                        </a:rPr>
                        <m:t>𝑀𝑎</m:t>
                      </m:r>
                      <m:sSub>
                        <m:sSubPr>
                          <m:ctrlPr>
                            <a:rPr lang="en-US" altLang="zh-TW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10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1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2187AB-9F5E-5F69-254D-5AD0649C6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079" y="1482776"/>
                <a:ext cx="647662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>
            <a:extLst>
              <a:ext uri="{FF2B5EF4-FFF2-40B4-BE49-F238E27FC236}">
                <a16:creationId xmlns:a16="http://schemas.microsoft.com/office/drawing/2014/main" id="{5C535A9D-689F-E37B-D53D-282463DEAB39}"/>
              </a:ext>
            </a:extLst>
          </p:cNvPr>
          <p:cNvSpPr txBox="1"/>
          <p:nvPr/>
        </p:nvSpPr>
        <p:spPr>
          <a:xfrm>
            <a:off x="7374628" y="605497"/>
            <a:ext cx="453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x2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3E95DDE-BEAD-8CA2-45B2-633416EDA943}"/>
              </a:ext>
            </a:extLst>
          </p:cNvPr>
          <p:cNvSpPr txBox="1"/>
          <p:nvPr/>
        </p:nvSpPr>
        <p:spPr>
          <a:xfrm>
            <a:off x="4495002" y="4198117"/>
            <a:ext cx="1529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rgbClr val="00B0F0"/>
                </a:solidFill>
              </a:rPr>
              <a:t>Channel attention</a:t>
            </a:r>
            <a:endParaRPr lang="zh-TW" altLang="en-US" sz="800" dirty="0">
              <a:solidFill>
                <a:srgbClr val="00B0F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0B872BC-1DC4-AF3C-9E23-7B1787414FDF}"/>
              </a:ext>
            </a:extLst>
          </p:cNvPr>
          <p:cNvSpPr txBox="1"/>
          <p:nvPr/>
        </p:nvSpPr>
        <p:spPr>
          <a:xfrm>
            <a:off x="1494584" y="1932342"/>
            <a:ext cx="73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3c+32c</a:t>
            </a:r>
            <a:endParaRPr lang="zh-TW" altLang="en-US" sz="1400" dirty="0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737858A1-CD42-24DC-C693-082E27622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298" y="4880974"/>
            <a:ext cx="7978831" cy="853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994F1EEA-4925-2D49-2144-ED3093122F76}"/>
                  </a:ext>
                </a:extLst>
              </p:cNvPr>
              <p:cNvSpPr txBox="1"/>
              <p:nvPr/>
            </p:nvSpPr>
            <p:spPr>
              <a:xfrm>
                <a:off x="8227029" y="3217288"/>
                <a:ext cx="92577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2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SIoU</m:t>
                          </m:r>
                          <m:r>
                            <a:rPr lang="en-US" altLang="zh-TW" sz="12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994F1EEA-4925-2D49-2144-ED309312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029" y="3217288"/>
                <a:ext cx="92577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 92">
            <a:extLst>
              <a:ext uri="{FF2B5EF4-FFF2-40B4-BE49-F238E27FC236}">
                <a16:creationId xmlns:a16="http://schemas.microsoft.com/office/drawing/2014/main" id="{5B839F63-FF1A-8C91-C0A4-1F0B09A26F8E}"/>
              </a:ext>
            </a:extLst>
          </p:cNvPr>
          <p:cNvSpPr/>
          <p:nvPr/>
        </p:nvSpPr>
        <p:spPr>
          <a:xfrm>
            <a:off x="8428472" y="2103414"/>
            <a:ext cx="696450" cy="15124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加號 95">
            <a:extLst>
              <a:ext uri="{FF2B5EF4-FFF2-40B4-BE49-F238E27FC236}">
                <a16:creationId xmlns:a16="http://schemas.microsoft.com/office/drawing/2014/main" id="{4B26E774-DB6A-562F-EEE8-CEBB53D67973}"/>
              </a:ext>
            </a:extLst>
          </p:cNvPr>
          <p:cNvSpPr/>
          <p:nvPr/>
        </p:nvSpPr>
        <p:spPr>
          <a:xfrm>
            <a:off x="8648479" y="2467472"/>
            <a:ext cx="155290" cy="14315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加號 96">
            <a:extLst>
              <a:ext uri="{FF2B5EF4-FFF2-40B4-BE49-F238E27FC236}">
                <a16:creationId xmlns:a16="http://schemas.microsoft.com/office/drawing/2014/main" id="{573FC7A4-F1E9-9B3D-1B8F-22BE510F654F}"/>
              </a:ext>
            </a:extLst>
          </p:cNvPr>
          <p:cNvSpPr/>
          <p:nvPr/>
        </p:nvSpPr>
        <p:spPr>
          <a:xfrm>
            <a:off x="8646765" y="2796497"/>
            <a:ext cx="155290" cy="14315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加號 97">
            <a:extLst>
              <a:ext uri="{FF2B5EF4-FFF2-40B4-BE49-F238E27FC236}">
                <a16:creationId xmlns:a16="http://schemas.microsoft.com/office/drawing/2014/main" id="{165D2684-19F9-BA06-D9D5-59733200A0D1}"/>
              </a:ext>
            </a:extLst>
          </p:cNvPr>
          <p:cNvSpPr/>
          <p:nvPr/>
        </p:nvSpPr>
        <p:spPr>
          <a:xfrm>
            <a:off x="8646765" y="3128589"/>
            <a:ext cx="155290" cy="14315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等於 98">
            <a:extLst>
              <a:ext uri="{FF2B5EF4-FFF2-40B4-BE49-F238E27FC236}">
                <a16:creationId xmlns:a16="http://schemas.microsoft.com/office/drawing/2014/main" id="{ADF16DBD-D963-3122-C0D2-4F57CC62ED2A}"/>
              </a:ext>
            </a:extLst>
          </p:cNvPr>
          <p:cNvSpPr/>
          <p:nvPr/>
        </p:nvSpPr>
        <p:spPr>
          <a:xfrm rot="5400000">
            <a:off x="8614148" y="3519577"/>
            <a:ext cx="241426" cy="196211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A3C8AD81-5307-4F83-76F3-2A85E5374EE7}"/>
              </a:ext>
            </a:extLst>
          </p:cNvPr>
          <p:cNvSpPr txBox="1"/>
          <p:nvPr/>
        </p:nvSpPr>
        <p:spPr>
          <a:xfrm>
            <a:off x="8105430" y="3675917"/>
            <a:ext cx="1262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dirty="0"/>
              <a:t>Total loss</a:t>
            </a:r>
            <a:endParaRPr lang="zh-TW" altLang="en-US" sz="11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40E6895-6AFA-0B8F-C437-960870F02B80}"/>
              </a:ext>
            </a:extLst>
          </p:cNvPr>
          <p:cNvSpPr txBox="1">
            <a:spLocks/>
          </p:cNvSpPr>
          <p:nvPr/>
        </p:nvSpPr>
        <p:spPr>
          <a:xfrm>
            <a:off x="-48949" y="14395"/>
            <a:ext cx="7164262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Works - SCPM-net</a:t>
            </a:r>
          </a:p>
        </p:txBody>
      </p:sp>
    </p:spTree>
    <p:extLst>
      <p:ext uri="{BB962C8B-B14F-4D97-AF65-F5344CB8AC3E}">
        <p14:creationId xmlns:p14="http://schemas.microsoft.com/office/powerpoint/2010/main" val="240138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786982" y="6487332"/>
            <a:ext cx="388774" cy="365125"/>
          </a:xfrm>
        </p:spPr>
        <p:txBody>
          <a:bodyPr/>
          <a:lstStyle/>
          <a:p>
            <a:fld id="{524C87C7-83E9-42F2-B8DC-90D1E92F8036}" type="slidenum">
              <a:rPr lang="zh-TW" altLang="en-US" smtClean="0"/>
              <a:t>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59AF5CB-F060-0FDF-FE29-E6A06D663E5B}"/>
                  </a:ext>
                </a:extLst>
              </p:cNvPr>
              <p:cNvSpPr txBox="1"/>
              <p:nvPr/>
            </p:nvSpPr>
            <p:spPr>
              <a:xfrm>
                <a:off x="289072" y="582239"/>
                <a:ext cx="9068288" cy="39712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82563" indent="-182563">
                  <a:buFont typeface="+mj-lt"/>
                  <a:buAutoNum type="arabicPeriod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Modified FCOS head comprises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distinct branches:</a:t>
                </a:r>
              </a:p>
              <a:p>
                <a:pPr marL="358775" lvl="1" indent="-180975">
                  <a:buFont typeface="+mj-lt"/>
                  <a:buAutoNum type="arabicParenR"/>
                </a:pPr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Classification-</a:t>
                </a:r>
                <a:r>
                  <a:rPr lang="en-US" altLang="zh-TW" sz="11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Branch:</a:t>
                </a:r>
                <a:r>
                  <a:rPr lang="zh-TW" alt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</a:t>
                </a:r>
                <a:r>
                  <a:rPr lang="zh-TW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category classification and</a:t>
                </a:r>
                <a:r>
                  <a:rPr lang="en-US" altLang="zh-TW" sz="11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location quality (</a:t>
                </a:r>
                <a:r>
                  <a:rPr lang="en-US" altLang="zh-TW" sz="11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TW" sz="11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score).</a:t>
                </a:r>
              </a:p>
              <a:p>
                <a:pPr marL="358775" lvl="1" indent="-180975">
                  <a:buFont typeface="+mj-lt"/>
                  <a:buAutoNum type="arabicParenR"/>
                </a:pPr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Branch :</a:t>
                </a:r>
                <a:r>
                  <a:rPr lang="zh-TW" alt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distances to the boundaries of an object.</a:t>
                </a:r>
              </a:p>
              <a:p>
                <a:pPr marL="177800" indent="-177800">
                  <a:buFont typeface="+mj-lt"/>
                  <a:buAutoNum type="arabicPeriod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Modified </a:t>
                </a:r>
                <a:r>
                  <a:rPr lang="en-US" altLang="zh-TW" sz="1200" dirty="0"/>
                  <a:t>FCOS is an anchor-free object detector that produces </a:t>
                </a:r>
                <a:r>
                  <a:rPr lang="en-US" altLang="zh-TW" sz="1200" dirty="0">
                    <a:solidFill>
                      <a:srgbClr val="00B0F0"/>
                    </a:solidFill>
                  </a:rPr>
                  <a:t>two map </a:t>
                </a:r>
                <a:r>
                  <a:rPr lang="en-US" altLang="zh-TW" sz="1200" dirty="0"/>
                  <a:t>as it output:</a:t>
                </a:r>
              </a:p>
              <a:p>
                <a:pPr marL="358775" indent="-180975">
                  <a:buFont typeface="+mj-lt"/>
                  <a:buAutoNum type="arabicParenR"/>
                </a:pPr>
                <a:r>
                  <a:rPr lang="en-US" altLang="zh-TW" sz="1100" b="1" dirty="0"/>
                  <a:t>Classification-</a:t>
                </a:r>
                <a:r>
                  <a:rPr lang="en-US" altLang="zh-TW" sz="11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Joint Score</a:t>
                </a:r>
                <a:r>
                  <a:rPr lang="en-US" altLang="zh-TW" sz="1100" b="1" dirty="0"/>
                  <a:t> Map J = </a:t>
                </a:r>
                <a14:m>
                  <m:oMath xmlns:m="http://schemas.openxmlformats.org/officeDocument/2006/math">
                    <m:r>
                      <a:rPr lang="en-US" altLang="zh-TW" sz="11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100" dirty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10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1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100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altLang="zh-TW" sz="1100" b="1" dirty="0"/>
                  <a:t>}:</a:t>
                </a:r>
              </a:p>
              <a:p>
                <a:pPr marL="715963" indent="-266700"/>
                <a:r>
                  <a:rPr lang="en-US" altLang="zh-TW" sz="1100" b="1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sz="11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100" i="1" dirty="0"/>
                  <a:t> </a:t>
                </a:r>
                <a:r>
                  <a:rPr lang="en-US" altLang="zh-TW" sz="1100" dirty="0"/>
                  <a:t>is an </a:t>
                </a:r>
                <a:r>
                  <a:rPr lang="en-US" altLang="zh-TW" sz="1100" dirty="0">
                    <a:solidFill>
                      <a:srgbClr val="00B0F0"/>
                    </a:solidFill>
                  </a:rPr>
                  <a:t>m(=80)-D vector</a:t>
                </a:r>
                <a:r>
                  <a:rPr lang="en-US" altLang="zh-TW" sz="1100" dirty="0"/>
                  <a:t>, each dimension corresponds to the likelihood of the point (</a:t>
                </a:r>
                <a:r>
                  <a:rPr lang="en-US" altLang="zh-TW" sz="1100" dirty="0" err="1"/>
                  <a:t>x,y</a:t>
                </a:r>
                <a:r>
                  <a:rPr lang="en-US" altLang="zh-TW" sz="1100" dirty="0"/>
                  <a:t>) being close a specific class and</a:t>
                </a:r>
                <a:r>
                  <a:rPr lang="en-US" altLang="zh-TW" sz="11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100" dirty="0">
                    <a:solidFill>
                      <a:srgbClr val="00B0F0"/>
                    </a:solidFill>
                  </a:rPr>
                  <a:t>location quality </a:t>
                </a: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100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TW" sz="11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score)</a:t>
                </a:r>
                <a:r>
                  <a:rPr lang="en-US" altLang="zh-TW" sz="1100" dirty="0">
                    <a:solidFill>
                      <a:srgbClr val="00B0F0"/>
                    </a:solidFill>
                  </a:rPr>
                  <a:t>. </a:t>
                </a:r>
              </a:p>
              <a:p>
                <a:pPr marL="450850" indent="-273050"/>
                <a:r>
                  <a:rPr lang="en-US" altLang="zh-TW" sz="1100" dirty="0">
                    <a:solidFill>
                      <a:srgbClr val="00B0F0"/>
                    </a:solidFill>
                  </a:rPr>
                  <a:t>	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1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zh-TW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1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1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11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1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11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11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100" i="0" dirty="0">
                    <a:solidFill>
                      <a:srgbClr val="00B0F0"/>
                    </a:solidFill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TW" sz="11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100" dirty="0"/>
                  <a:t>combine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TW" altLang="en-US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100" dirty="0">
                    <a:solidFill>
                      <a:srgbClr val="00B0F0"/>
                    </a:solidFill>
                  </a:rPr>
                  <a:t> from the classification branch </a:t>
                </a:r>
                <a:r>
                  <a:rPr lang="en-US" altLang="zh-TW" sz="11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100" dirty="0">
                    <a:solidFill>
                      <a:srgbClr val="00B0F0"/>
                    </a:solidFill>
                  </a:rPr>
                  <a:t> from the proposed Distribution-Guided Quality Predictor (DGQP)</a:t>
                </a:r>
                <a:r>
                  <a:rPr lang="zh-TW" altLang="en-US" sz="1100" dirty="0">
                    <a:solidFill>
                      <a:srgbClr val="00B0F0"/>
                    </a:solidFill>
                  </a:rPr>
                  <a:t> </a:t>
                </a:r>
                <a:endParaRPr lang="en-US" altLang="zh-TW" sz="1100" dirty="0">
                  <a:solidFill>
                    <a:srgbClr val="00B0F0"/>
                  </a:solidFill>
                </a:endParaRPr>
              </a:p>
              <a:p>
                <a:pPr marL="715963" indent="-904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100" dirty="0"/>
                  <a:t>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1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100" dirty="0"/>
                  <a:t> , 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100" dirty="0"/>
                  <a:t> 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100" dirty="0"/>
                  <a:t> ∈ [0, 1] denotes the classification representation of total m categories.</a:t>
                </a:r>
              </a:p>
              <a:p>
                <a:pPr marL="715963" indent="-904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11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100" dirty="0"/>
                  <a:t>∈ [0, 1] is a scalar that stands for the </a:t>
                </a:r>
                <a:r>
                  <a:rPr lang="en-US" altLang="zh-TW" sz="1100" dirty="0" err="1"/>
                  <a:t>IoU</a:t>
                </a:r>
                <a:r>
                  <a:rPr lang="en-US" altLang="zh-TW" sz="1100" dirty="0"/>
                  <a:t> Representation.</a:t>
                </a:r>
              </a:p>
              <a:p>
                <a:pPr marL="358775" indent="-176213">
                  <a:buFont typeface="+mj-lt"/>
                  <a:buAutoNum type="arabicParenR" startAt="2"/>
                </a:pPr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  <a:r>
                  <a:rPr lang="en-US" altLang="zh-TW" sz="1100" b="1" dirty="0"/>
                  <a:t> Map P =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1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1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altLang="zh-TW" sz="11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1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  <m:sup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TW" sz="1100" b="1" dirty="0"/>
                  <a:t>}, </a:t>
                </a:r>
                <a:r>
                  <a:rPr lang="pl-PL" altLang="zh-TW" sz="1100" dirty="0"/>
                  <a:t>where w ∈ {l, r, t, b} </a:t>
                </a:r>
                <a:r>
                  <a:rPr lang="en-US" altLang="zh-TW" sz="1100" dirty="0"/>
                  <a:t> </a:t>
                </a:r>
              </a:p>
              <a:p>
                <a:pPr marL="450850"/>
                <a:r>
                  <a:rPr lang="en-US" altLang="zh-TW" sz="11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(1)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1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pl-PL" altLang="zh-TW" sz="1100" dirty="0"/>
                  <a:t> = 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TW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100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TW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100" dirty="0"/>
                  <a:t>,</a:t>
                </a:r>
                <a:r>
                  <a:rPr lang="pl-PL" altLang="zh-TW" sz="1100" dirty="0"/>
                  <a:t> ...,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TW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100" dirty="0"/>
                  <a:t>], is a </a:t>
                </a:r>
                <a:r>
                  <a:rPr lang="en-US" altLang="zh-TW" sz="1100" dirty="0">
                    <a:solidFill>
                      <a:srgbClr val="00B0F0"/>
                    </a:solidFill>
                  </a:rPr>
                  <a:t>discrete probability distribution ((n+1)-D vector) </a:t>
                </a:r>
                <a:r>
                  <a:rPr lang="en-US" altLang="zh-TW" sz="1100" dirty="0"/>
                  <a:t>with a discretizing range of</a:t>
                </a:r>
              </a:p>
              <a:p>
                <a:pPr marL="625475"/>
                <a:r>
                  <a:rPr lang="en-US" altLang="zh-TW" sz="11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11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11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11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</m:d>
                    <m:r>
                      <a:rPr lang="en-US" altLang="zh-TW" sz="11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100" i="1">
                        <a:latin typeface="Cambria Math" panose="02040503050406030204" pitchFamily="18" charset="0"/>
                      </a:rPr>
                      <m:t>(=</m:t>
                    </m:r>
                    <m:r>
                      <a:rPr lang="en-US" altLang="zh-TW" sz="1100" i="1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altLang="zh-TW" sz="1100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TW" sz="1100" dirty="0"/>
                  <a:t> based on </a:t>
                </a:r>
                <a:r>
                  <a:rPr lang="en-US" altLang="zh-TW" sz="1100" dirty="0">
                    <a:solidFill>
                      <a:srgbClr val="00B0F0"/>
                    </a:solidFill>
                  </a:rPr>
                  <a:t>n(=16)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1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100" dirty="0">
                    <a:solidFill>
                      <a:srgbClr val="00B0F0"/>
                    </a:solidFill>
                  </a:rPr>
                  <a:t>(=1)</a:t>
                </a:r>
              </a:p>
              <a:p>
                <a:pPr marL="450850"/>
                <a:r>
                  <a:rPr lang="en-US" altLang="zh-TW" sz="1100" dirty="0"/>
                  <a:t>(2)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1100" i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100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1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100" i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1100" i="0">
                            <a:latin typeface="Cambria Math" panose="02040503050406030204" pitchFamily="18" charset="0"/>
                          </a:rPr>
                          <m:t>w</m:t>
                        </m:r>
                      </m:sup>
                    </m:sSubSup>
                  </m:oMath>
                </a14:m>
                <a:r>
                  <a:rPr lang="en-US" altLang="zh-TW" sz="1100" dirty="0"/>
                  <a:t>(offsets of a bounding box to the location (</a:t>
                </a:r>
                <a:r>
                  <a:rPr lang="en-US" altLang="zh-TW" sz="1100" dirty="0" err="1"/>
                  <a:t>x,y</a:t>
                </a:r>
                <a:r>
                  <a:rPr lang="en-US" altLang="zh-TW" sz="1100" dirty="0"/>
                  <a:t>))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TW" sz="11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1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1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1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TW" sz="1100" dirty="0"/>
              </a:p>
              <a:p>
                <a:pPr marL="450850"/>
                <a:r>
                  <a:rPr lang="en-US" altLang="zh-TW" sz="1100" dirty="0"/>
                  <a:t>(3)O={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110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1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1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 sz="11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TW" sz="1100" dirty="0"/>
                  <a:t>}, </a:t>
                </a:r>
                <a:r>
                  <a:rPr lang="pl-PL" altLang="zh-TW" sz="1100" dirty="0"/>
                  <a:t>where w ∈ {l, r, t, b} </a:t>
                </a:r>
                <a:r>
                  <a:rPr lang="en-US" altLang="zh-TW" sz="1100" dirty="0"/>
                  <a:t> </a:t>
                </a:r>
              </a:p>
              <a:p>
                <a:pPr marL="182563" indent="-182563">
                  <a:buFont typeface="+mj-lt"/>
                  <a:buAutoNum type="arabicPeriod" startAt="3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r>
                      <a:rPr lang="en-US" altLang="zh-TW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e>
                    </m:nary>
                    <m:r>
                      <a:rPr lang="en-US" altLang="zh-TW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𝑝𝑜𝑠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TW" sz="12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𝑟𝑒𝑔</m:t>
                                </m:r>
                              </m:sub>
                            </m:sSub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TW" sz="12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06400" lvl="1" indent="-228600">
                  <a:buFont typeface="+mj-lt"/>
                  <a:buAutoNum type="arabicParenR"/>
                </a:pPr>
                <a:r>
                  <a:rPr lang="en-US" altLang="zh-TW" sz="11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TW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 IoU Joint</a:t>
                </a:r>
                <a:r>
                  <a:rPr lang="en-US" altLang="zh-TW" sz="11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Loss </a:t>
                </a:r>
              </a:p>
              <a:p>
                <a:pPr marL="450850" lvl="1"/>
                <a:r>
                  <a:rPr lang="en-US" altLang="zh-TW" sz="1100" dirty="0">
                    <a:cs typeface="Times New Roman" panose="02020603050405020304" pitchFamily="18" charset="0"/>
                  </a:rPr>
                  <a:t>(1)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1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1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Quality Focal Loss (QFL)</a:t>
                </a:r>
              </a:p>
              <a:p>
                <a:pPr marL="406400" lvl="1" indent="-228600">
                  <a:buFont typeface="+mj-lt"/>
                  <a:buAutoNum type="arabicParenR" startAt="2"/>
                </a:pPr>
                <a:r>
                  <a:rPr lang="en-US" altLang="zh-TW" sz="1100" b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Bounding Regression Loss :</a:t>
                </a:r>
              </a:p>
              <a:p>
                <a:pPr marL="450850" lvl="2"/>
                <a:r>
                  <a:rPr lang="en-US" altLang="zh-TW" sz="1100" dirty="0">
                    <a:cs typeface="Times New Roman" panose="02020603050405020304" pitchFamily="18" charset="0"/>
                  </a:rPr>
                  <a:t>(1)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1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1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reg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1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GIoU</a:t>
                </a:r>
                <a:r>
                  <a:rPr lang="en-US" altLang="zh-TW" sz="11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Loss</a:t>
                </a:r>
              </a:p>
              <a:p>
                <a:pPr marL="450850" lvl="2"/>
                <a:r>
                  <a:rPr lang="en-US" altLang="zh-TW" sz="1100" dirty="0">
                    <a:cs typeface="Times New Roman" panose="02020603050405020304" pitchFamily="18" charset="0"/>
                  </a:rPr>
                  <a:t>(2)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1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1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Distribution Focal Loss (DFL)</a:t>
                </a:r>
                <a:endParaRPr lang="en-US" altLang="zh-TW" sz="105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59AF5CB-F060-0FDF-FE29-E6A06D663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2" y="582239"/>
                <a:ext cx="9068288" cy="3971215"/>
              </a:xfrm>
              <a:prstGeom prst="rect">
                <a:avLst/>
              </a:prstGeom>
              <a:blipFill>
                <a:blip r:embed="rId3"/>
                <a:stretch>
                  <a:fillRect t="-154" b="-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5DF70CC4-0976-A35B-0C57-60BC25363CA5}"/>
              </a:ext>
            </a:extLst>
          </p:cNvPr>
          <p:cNvSpPr txBox="1"/>
          <p:nvPr/>
        </p:nvSpPr>
        <p:spPr>
          <a:xfrm>
            <a:off x="-21625" y="390118"/>
            <a:ext cx="950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 Framework </a:t>
            </a:r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–Generalized </a:t>
            </a:r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Focal Loss V2 </a:t>
            </a:r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Focal Loss V1 with Distribution-Guided Quality Predictor (DGQP)</a:t>
            </a:r>
            <a:r>
              <a:rPr lang="en-US" altLang="zh-TW" sz="1400" b="1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298252A-5D89-023B-39B1-074028C2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84" y="3917460"/>
            <a:ext cx="6200816" cy="2614590"/>
          </a:xfrm>
          <a:prstGeom prst="rect">
            <a:avLst/>
          </a:prstGeom>
        </p:spPr>
      </p:pic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BB3569C4-019A-48E9-AF8F-D64528EB64CC}"/>
              </a:ext>
            </a:extLst>
          </p:cNvPr>
          <p:cNvSpPr/>
          <p:nvPr/>
        </p:nvSpPr>
        <p:spPr>
          <a:xfrm>
            <a:off x="22372" y="1303020"/>
            <a:ext cx="504156" cy="1909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C335C9-4E6D-6F5A-12DC-8492A30647CB}"/>
              </a:ext>
            </a:extLst>
          </p:cNvPr>
          <p:cNvSpPr txBox="1"/>
          <p:nvPr/>
        </p:nvSpPr>
        <p:spPr>
          <a:xfrm>
            <a:off x="-29245" y="1462305"/>
            <a:ext cx="852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Different from Focal Loss V1 </a:t>
            </a:r>
            <a:endParaRPr lang="zh-TW" altLang="en-US" sz="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9404A9-C17E-198D-F973-85C2549239F6}"/>
              </a:ext>
            </a:extLst>
          </p:cNvPr>
          <p:cNvSpPr txBox="1"/>
          <p:nvPr/>
        </p:nvSpPr>
        <p:spPr>
          <a:xfrm>
            <a:off x="519046" y="4913802"/>
            <a:ext cx="2424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Alan:</a:t>
            </a:r>
          </a:p>
          <a:p>
            <a:r>
              <a:rPr lang="en-US" altLang="zh-TW" sz="1000" dirty="0"/>
              <a:t>Focal Loss V1</a:t>
            </a:r>
            <a:r>
              <a:rPr lang="en-US" altLang="zh-TW" sz="1000" dirty="0">
                <a:sym typeface="Wingdings" panose="05000000000000000000" pitchFamily="2" charset="2"/>
              </a:rPr>
              <a:t></a:t>
            </a:r>
            <a:endParaRPr lang="en-US" altLang="zh-TW" sz="1000" dirty="0"/>
          </a:p>
          <a:p>
            <a:r>
              <a:rPr lang="en-US" altLang="zh-TW" sz="1000" dirty="0"/>
              <a:t>Classification-</a:t>
            </a:r>
            <a:r>
              <a:rPr lang="en-US" altLang="zh-TW" sz="1000" dirty="0" err="1"/>
              <a:t>IoU</a:t>
            </a:r>
            <a:r>
              <a:rPr lang="en-US" altLang="zh-TW" sz="1000" dirty="0"/>
              <a:t> Joint Representation only using feature map of classification branch</a:t>
            </a:r>
          </a:p>
          <a:p>
            <a:r>
              <a:rPr lang="en-US" altLang="zh-TW" sz="1000" dirty="0"/>
              <a:t>Focal Loss V2</a:t>
            </a:r>
            <a:r>
              <a:rPr lang="en-US" altLang="zh-TW" sz="1000" dirty="0">
                <a:sym typeface="Wingdings" panose="05000000000000000000" pitchFamily="2" charset="2"/>
              </a:rPr>
              <a:t></a:t>
            </a:r>
            <a:endParaRPr lang="en-US" altLang="zh-TW" sz="1000" dirty="0"/>
          </a:p>
          <a:p>
            <a:r>
              <a:rPr lang="en-US" altLang="zh-TW" sz="1000" dirty="0"/>
              <a:t>The Classification-</a:t>
            </a:r>
            <a:r>
              <a:rPr lang="en-US" altLang="zh-TW" sz="1000" dirty="0" err="1"/>
              <a:t>IoU</a:t>
            </a:r>
            <a:r>
              <a:rPr lang="en-US" altLang="zh-TW" sz="1000" dirty="0"/>
              <a:t> Joint Representation combines both the feature map of the classification branch and the feature map of the regression branch.</a:t>
            </a:r>
            <a:endParaRPr lang="zh-TW" altLang="en-US" sz="1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85F3B9-F8E2-12A6-8449-A92C354DE6DC}"/>
              </a:ext>
            </a:extLst>
          </p:cNvPr>
          <p:cNvSpPr txBox="1"/>
          <p:nvPr/>
        </p:nvSpPr>
        <p:spPr>
          <a:xfrm>
            <a:off x="3337636" y="5970996"/>
            <a:ext cx="84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Encoder</a:t>
            </a:r>
            <a:endParaRPr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1CD5424-1DA5-182B-731C-374751032F37}"/>
              </a:ext>
            </a:extLst>
          </p:cNvPr>
          <p:cNvSpPr txBox="1"/>
          <p:nvPr/>
        </p:nvSpPr>
        <p:spPr>
          <a:xfrm>
            <a:off x="4705350" y="6038052"/>
            <a:ext cx="84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Decoder</a:t>
            </a:r>
            <a:endParaRPr lang="zh-TW" altLang="en-US" sz="1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DD4CDBE-B617-9FCB-E1C9-6D0C3EF2D08A}"/>
              </a:ext>
            </a:extLst>
          </p:cNvPr>
          <p:cNvSpPr txBox="1">
            <a:spLocks/>
          </p:cNvSpPr>
          <p:nvPr/>
        </p:nvSpPr>
        <p:spPr>
          <a:xfrm>
            <a:off x="-48949" y="14395"/>
            <a:ext cx="7164262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Works – </a:t>
            </a:r>
            <a:r>
              <a:rPr lang="en-US" altLang="zh-TW" sz="2000" b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GFocal</a:t>
            </a: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V2 </a:t>
            </a:r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6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09C51D5-86E6-FBAF-6744-D41B431F0A3B}"/>
                  </a:ext>
                </a:extLst>
              </p:cNvPr>
              <p:cNvSpPr txBox="1"/>
              <p:nvPr/>
            </p:nvSpPr>
            <p:spPr>
              <a:xfrm>
                <a:off x="23843" y="552841"/>
                <a:ext cx="9146470" cy="2196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Backbone: Feature extraction  using </a:t>
                </a:r>
                <a:r>
                  <a:rPr lang="en-US" altLang="zh-TW" sz="1200" dirty="0"/>
                  <a:t>ResNet50</a:t>
                </a:r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Neck: Feature pyramid network (p3-p7)</a:t>
                </a:r>
              </a:p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Head: Comprises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distinct branches for each head (input p3-p7):</a:t>
                </a:r>
              </a:p>
              <a:p>
                <a:pPr marL="358775" lvl="1" indent="-176213"/>
                <a:r>
                  <a:rPr lang="en-US" altLang="zh-TW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Branch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200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cls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subnet):</a:t>
                </a:r>
                <a:r>
                  <a:rPr lang="zh-TW" altLang="en-US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category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530225" lvl="2" indent="-171450">
                  <a:buFontTx/>
                  <a:buChar char="-"/>
                </a:pPr>
                <a:r>
                  <a:rPr lang="en-US" altLang="zh-TW" sz="1200" dirty="0"/>
                  <a:t>Classification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b="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US" altLang="zh-TW" sz="1200" dirty="0"/>
                  <a:t>={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200" b="0" i="1">
                                <a:latin typeface="Cambria Math" panose="02040503050406030204" pitchFamily="18" charset="0"/>
                              </a:rPr>
                              <m:t>𝑙𝑖𝑗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1200" dirty="0"/>
                  <a:t>}: confidence socre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𝑙𝑖𝑗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1200" dirty="0"/>
                  <a:t>is an 80-D vector 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(79(</a:t>
                </a:r>
                <a:r>
                  <a:rPr lang="en-US" altLang="zh-TW" sz="12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fg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)+1(</a:t>
                </a:r>
                <a:r>
                  <a:rPr lang="en-US" altLang="zh-TW" sz="12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bg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 classes) </a:t>
                </a:r>
              </a:p>
              <a:p>
                <a:pPr marL="530225" lvl="2" indent="-171450">
                  <a:buFontTx/>
                  <a:buChar char="-"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 </a:t>
                </a:r>
                <a:r>
                  <a:rPr lang="en-US" altLang="zh-TW" sz="120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Focal loss </a:t>
                </a:r>
                <a14:m>
                  <m:oMath xmlns:m="http://schemas.openxmlformats.org/officeDocument/2006/math">
                    <m:r>
                      <a:rPr lang="en-US" altLang="zh-TW" sz="1200" b="0" i="1" u="sng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200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u="sng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200" b="0" i="1" u="sng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altLang="zh-TW" sz="1200" b="0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1200" b="0" i="1" u="sng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u="sng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TW" sz="1200" b="0" i="1" u="sng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b="0" i="1" u="sng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200" b="0" i="1" u="sng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TW" sz="1200" i="1" u="sng" dirty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zh-TW" sz="1200" i="1" u="sng">
                        <a:latin typeface="Cambria Math" panose="02040503050406030204" pitchFamily="18" charset="0"/>
                      </a:rPr>
                      <m:t>𝐶𝐸</m:t>
                    </m:r>
                    <m:r>
                      <a:rPr lang="en-US" altLang="zh-TW" sz="1200" i="1" u="sng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200" i="1" u="sng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u="sng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200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 u="sng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1200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1200" i="1" u="sng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2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58775" lvl="1" indent="-176213"/>
                <a:r>
                  <a:rPr lang="en-US" altLang="zh-TW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TW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Branch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(loc subnet):</a:t>
                </a:r>
                <a:r>
                  <a:rPr lang="zh-TW" altLang="en-US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4 direction </a:t>
                </a:r>
                <a:r>
                  <a:rPr lang="en-US" altLang="zh-TW" sz="12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 (offset) to the boundaries of an object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449263" lvl="1" indent="-90488">
                  <a:buFontTx/>
                  <a:buChar char="-"/>
                </a:pPr>
                <a:r>
                  <a:rPr lang="en-US" altLang="zh-TW" sz="1200" dirty="0"/>
                  <a:t> 4 Coordinate Maps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altLang="zh-TW" sz="12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={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zh-TW" alt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},k=</a:t>
                </a:r>
                <a:r>
                  <a:rPr lang="en-US" altLang="zh-TW" sz="1200" dirty="0" err="1"/>
                  <a:t>l,t,r,b</a:t>
                </a:r>
                <a:r>
                  <a:rPr lang="zh-TW" altLang="en-US" sz="1200" dirty="0"/>
                  <a:t>；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={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𝑙𝑖𝑗</m:t>
                            </m:r>
                          </m:sub>
                          <m:sup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TW" sz="1200" dirty="0"/>
                  <a:t>}</a:t>
                </a:r>
                <a:endParaRPr lang="en-US" altLang="zh-TW" sz="1200" dirty="0">
                  <a:solidFill>
                    <a:srgbClr val="00B0F0"/>
                  </a:solidFill>
                </a:endParaRPr>
              </a:p>
              <a:p>
                <a:pPr marL="536575" lvl="2" indent="-85725">
                  <a:buFontTx/>
                  <a:buChar char="-"/>
                </a:pPr>
                <a:r>
                  <a:rPr lang="en-US" altLang="zh-TW" sz="1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𝑙𝑖𝑗</m:t>
                            </m:r>
                          </m:sub>
                          <m:sup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acc>
                    <m:acc>
                      <m:accPr>
                        <m:chr m:val="̂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𝑙𝑖𝑗</m:t>
                            </m:r>
                          </m:sub>
                          <m:sup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𝑙𝑖𝑗</m:t>
                            </m:r>
                          </m:sub>
                          <m:sup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e>
                    </m:acc>
                    <m:r>
                      <a:rPr lang="en-US" altLang="zh-TW" sz="1200" i="1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𝑙𝑖𝑗</m:t>
                            </m:r>
                          </m:sub>
                          <m:sup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TW" sz="1200" dirty="0"/>
                  <a:t> is predict left/top/right/bottom relative offsets </a:t>
                </a:r>
              </a:p>
              <a:p>
                <a:pPr marL="536575" lvl="2" indent="-85725">
                  <a:buFontTx/>
                  <a:buChar char="-"/>
                </a:pPr>
                <a:r>
                  <a:rPr lang="en-US" altLang="zh-TW" sz="1200" dirty="0"/>
                  <a:t> Loss: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</m:t>
                        </m:r>
                      </m:num>
                      <m:den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</m:t>
                        </m:r>
                      </m:den>
                    </m:f>
                  </m:oMath>
                </a14:m>
                <a:endParaRPr lang="en-US" altLang="zh-TW" sz="1200" u="sng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09C51D5-86E6-FBAF-6744-D41B431F0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3" y="552841"/>
                <a:ext cx="9146470" cy="2196370"/>
              </a:xfrm>
              <a:prstGeom prst="rect">
                <a:avLst/>
              </a:prstGeom>
              <a:blipFill>
                <a:blip r:embed="rId3"/>
                <a:stretch>
                  <a:fillRect l="-200" t="-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786982" y="6487332"/>
            <a:ext cx="388774" cy="365125"/>
          </a:xfrm>
        </p:spPr>
        <p:txBody>
          <a:bodyPr/>
          <a:lstStyle/>
          <a:p>
            <a:fld id="{524C87C7-83E9-42F2-B8DC-90D1E92F8036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F70CC4-0976-A35B-0C57-60BC25363CA5}"/>
              </a:ext>
            </a:extLst>
          </p:cNvPr>
          <p:cNvSpPr txBox="1"/>
          <p:nvPr/>
        </p:nvSpPr>
        <p:spPr>
          <a:xfrm>
            <a:off x="31757" y="321986"/>
            <a:ext cx="908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  <a:defRPr/>
            </a:pPr>
            <a:r>
              <a:rPr kumimoji="0" lang="en-US" altLang="zh-TW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 Framework of </a:t>
            </a:r>
            <a:r>
              <a:rPr lang="en-US" altLang="zh-TW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Anchor-Point Object Detection (SAPD) </a:t>
            </a:r>
            <a:r>
              <a:rPr kumimoji="0" lang="en-US" altLang="zh-TW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(Training)</a:t>
            </a:r>
            <a:endParaRPr kumimoji="0" lang="en-US" altLang="zh-TW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6325588-AC9B-118A-DFE2-3D2723D1E9C6}"/>
                  </a:ext>
                </a:extLst>
              </p:cNvPr>
              <p:cNvSpPr txBox="1"/>
              <p:nvPr/>
            </p:nvSpPr>
            <p:spPr>
              <a:xfrm>
                <a:off x="5445679" y="5062612"/>
                <a:ext cx="3185836" cy="1033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4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</m:e>
                        </m:nary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05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05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05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𝑙𝑖𝑗</m:t>
                          </m:r>
                        </m:sub>
                      </m:sSub>
                      <m:r>
                        <a:rPr lang="en-US" altLang="zh-TW" sz="105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105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105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05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05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05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05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TW" sz="105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5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105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𝑙𝑖𝑗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05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05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05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05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TW" sz="105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TW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5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𝑙𝑖𝑗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05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𝑙𝑖𝑗</m:t>
                                  </m:r>
                                </m:sub>
                              </m:sSub>
                              <m:r>
                                <a:rPr lang="en-US" altLang="zh-TW" sz="105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TW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zh-TW" sz="105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5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TW" sz="105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05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05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05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05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TW" sz="105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TW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𝑙𝑖𝑗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105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105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05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105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𝑙𝑖𝑗</m:t>
                                  </m:r>
                                </m:sub>
                              </m:sSub>
                              <m:r>
                                <a:rPr lang="en-US" altLang="zh-TW" sz="10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TW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0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sz="105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105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6325588-AC9B-118A-DFE2-3D2723D1E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679" y="5062612"/>
                <a:ext cx="3185836" cy="1033488"/>
              </a:xfrm>
              <a:prstGeom prst="rect">
                <a:avLst/>
              </a:prstGeom>
              <a:blipFill>
                <a:blip r:embed="rId4"/>
                <a:stretch>
                  <a:fillRect l="-10516" t="-72353" b="-16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8EE4B69-C1E8-D086-D7AA-7FB50F16A254}"/>
                  </a:ext>
                </a:extLst>
              </p:cNvPr>
              <p:cNvSpPr txBox="1"/>
              <p:nvPr/>
            </p:nvSpPr>
            <p:spPr>
              <a:xfrm>
                <a:off x="5356030" y="6195208"/>
                <a:ext cx="3185834" cy="661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b="0" dirty="0">
                    <a:cs typeface="Times New Roman" panose="02020603050405020304" pitchFamily="18" charset="0"/>
                  </a:rPr>
                  <a:t>Alan: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</m:oMath>
                </a14:m>
                <a:r>
                  <a:rPr lang="en-US" altLang="zh-TW" sz="1200" dirty="0"/>
                  <a:t>, </a:t>
                </a:r>
                <a:r>
                  <a:rPr lang="zh-TW" altLang="en-US" sz="1200" dirty="0"/>
                  <a:t>會針對每一個</a:t>
                </a:r>
                <a:r>
                  <a:rPr lang="en-US" altLang="zh-TW" sz="1200" dirty="0"/>
                  <a:t>anchor point</a:t>
                </a:r>
                <a:r>
                  <a:rPr lang="zh-TW" altLang="en-US" sz="1200" dirty="0"/>
                  <a:t>產生出的</a:t>
                </a:r>
                <a:r>
                  <a:rPr lang="en-US" altLang="zh-TW" sz="1200" dirty="0"/>
                  <a:t>loss</a:t>
                </a:r>
                <a:r>
                  <a:rPr lang="zh-TW" altLang="en-US" sz="1200" dirty="0"/>
                  <a:t>去做加權，詳細的作法會在</a:t>
                </a:r>
                <a:r>
                  <a:rPr lang="en-US" altLang="zh-TW" sz="1200" dirty="0"/>
                  <a:t>3.2</a:t>
                </a:r>
                <a:r>
                  <a:rPr lang="zh-TW" altLang="en-US" sz="1200" dirty="0"/>
                  <a:t>介紹</a:t>
                </a: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8EE4B69-C1E8-D086-D7AA-7FB50F16A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030" y="6195208"/>
                <a:ext cx="3185834" cy="661207"/>
              </a:xfrm>
              <a:prstGeom prst="rect">
                <a:avLst/>
              </a:prstGeom>
              <a:blipFill>
                <a:blip r:embed="rId5"/>
                <a:stretch>
                  <a:fillRect l="-192" b="-55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圖片 44">
            <a:extLst>
              <a:ext uri="{FF2B5EF4-FFF2-40B4-BE49-F238E27FC236}">
                <a16:creationId xmlns:a16="http://schemas.microsoft.com/office/drawing/2014/main" id="{DD22F305-701B-3CA2-C522-5FDBB364BF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572"/>
          <a:stretch/>
        </p:blipFill>
        <p:spPr>
          <a:xfrm>
            <a:off x="134042" y="2726559"/>
            <a:ext cx="8875915" cy="2370040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48C8304C-27D8-FC66-4175-9D73B91AF6DB}"/>
              </a:ext>
            </a:extLst>
          </p:cNvPr>
          <p:cNvSpPr txBox="1"/>
          <p:nvPr/>
        </p:nvSpPr>
        <p:spPr>
          <a:xfrm>
            <a:off x="5086060" y="3096352"/>
            <a:ext cx="82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1)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4B0BC88-D7A0-49CF-49A1-01BDF2C009BD}"/>
              </a:ext>
            </a:extLst>
          </p:cNvPr>
          <p:cNvSpPr txBox="1"/>
          <p:nvPr/>
        </p:nvSpPr>
        <p:spPr>
          <a:xfrm>
            <a:off x="-26314" y="2728942"/>
            <a:ext cx="256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AutoNum type="arabicPeriod"/>
            </a:pPr>
            <a:r>
              <a:rPr lang="en-US" altLang="zh-TW" sz="1400" dirty="0"/>
              <a:t>Backbone: </a:t>
            </a:r>
          </a:p>
          <a:p>
            <a:r>
              <a:rPr lang="en-US" altLang="zh-TW" sz="1400" dirty="0"/>
              <a:t>Feature Extraction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400" dirty="0"/>
              <a:t>ResNet50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4294A8E-AEE0-1E0F-4BE6-AFD68B8E8603}"/>
              </a:ext>
            </a:extLst>
          </p:cNvPr>
          <p:cNvSpPr txBox="1"/>
          <p:nvPr/>
        </p:nvSpPr>
        <p:spPr>
          <a:xfrm>
            <a:off x="1939726" y="2686647"/>
            <a:ext cx="281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2. Neck:</a:t>
            </a:r>
          </a:p>
          <a:p>
            <a:r>
              <a:rPr lang="en-US" altLang="zh-TW" sz="1400" dirty="0"/>
              <a:t>Feature Pyramid Network </a:t>
            </a:r>
            <a:endParaRPr lang="zh-TW" altLang="en-US" sz="1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D67B52D-9A2D-1713-E18D-DB0812F88BF0}"/>
              </a:ext>
            </a:extLst>
          </p:cNvPr>
          <p:cNvSpPr txBox="1"/>
          <p:nvPr/>
        </p:nvSpPr>
        <p:spPr>
          <a:xfrm>
            <a:off x="5115241" y="2695745"/>
            <a:ext cx="2592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3. Head (Ex. input p5) 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5EBE512-A4F2-3E77-26A9-DFD8A98306CF}"/>
              </a:ext>
            </a:extLst>
          </p:cNvPr>
          <p:cNvCxnSpPr>
            <a:cxnSpLocks/>
          </p:cNvCxnSpPr>
          <p:nvPr/>
        </p:nvCxnSpPr>
        <p:spPr>
          <a:xfrm>
            <a:off x="2010080" y="2560009"/>
            <a:ext cx="11764" cy="39273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4966ADBF-BE41-B059-77C2-7136DD6B7E64}"/>
              </a:ext>
            </a:extLst>
          </p:cNvPr>
          <p:cNvCxnSpPr>
            <a:cxnSpLocks/>
          </p:cNvCxnSpPr>
          <p:nvPr/>
        </p:nvCxnSpPr>
        <p:spPr>
          <a:xfrm>
            <a:off x="4179095" y="2726559"/>
            <a:ext cx="0" cy="39451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3B42CA6-F811-A367-EF89-4567C6D4C3DA}"/>
              </a:ext>
            </a:extLst>
          </p:cNvPr>
          <p:cNvSpPr txBox="1"/>
          <p:nvPr/>
        </p:nvSpPr>
        <p:spPr>
          <a:xfrm>
            <a:off x="5051427" y="4216024"/>
            <a:ext cx="82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2)</a:t>
            </a:r>
            <a:endParaRPr lang="zh-TW" altLang="en-US" dirty="0"/>
          </a:p>
        </p:txBody>
      </p:sp>
      <p:pic>
        <p:nvPicPr>
          <p:cNvPr id="53" name="圖片 52" descr="一張含有 文字, 圖表, 方案, 螢幕擷取畫面 的圖片&#10;&#10;自動產生的描述">
            <a:extLst>
              <a:ext uri="{FF2B5EF4-FFF2-40B4-BE49-F238E27FC236}">
                <a16:creationId xmlns:a16="http://schemas.microsoft.com/office/drawing/2014/main" id="{ACF66CC0-B38A-4705-6E41-9AFAD4EE61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00"/>
          <a:stretch/>
        </p:blipFill>
        <p:spPr>
          <a:xfrm>
            <a:off x="35981" y="4774376"/>
            <a:ext cx="1985544" cy="1897373"/>
          </a:xfrm>
          <a:prstGeom prst="rect">
            <a:avLst/>
          </a:prstGeom>
        </p:spPr>
      </p:pic>
      <p:pic>
        <p:nvPicPr>
          <p:cNvPr id="54" name="圖片 53" descr="一張含有 文字, 圖表, 方案, 螢幕擷取畫面 的圖片&#10;&#10;自動產生的描述">
            <a:extLst>
              <a:ext uri="{FF2B5EF4-FFF2-40B4-BE49-F238E27FC236}">
                <a16:creationId xmlns:a16="http://schemas.microsoft.com/office/drawing/2014/main" id="{BB272DF2-0071-1A3D-0007-75D455378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6" r="56303"/>
          <a:stretch/>
        </p:blipFill>
        <p:spPr>
          <a:xfrm>
            <a:off x="2105403" y="4845680"/>
            <a:ext cx="1626947" cy="1805062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F6D5FDA5-98C0-8328-285E-486BCA0F0B0A}"/>
              </a:ext>
            </a:extLst>
          </p:cNvPr>
          <p:cNvSpPr txBox="1"/>
          <p:nvPr/>
        </p:nvSpPr>
        <p:spPr>
          <a:xfrm>
            <a:off x="5260343" y="366682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25x32x256c</a:t>
            </a:r>
            <a:endParaRPr lang="zh-TW" altLang="en-US" sz="12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512994B-A617-7D98-92F3-5A1EEFF84747}"/>
              </a:ext>
            </a:extLst>
          </p:cNvPr>
          <p:cNvSpPr txBox="1"/>
          <p:nvPr/>
        </p:nvSpPr>
        <p:spPr>
          <a:xfrm>
            <a:off x="6038374" y="3673437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25x32x256c</a:t>
            </a:r>
            <a:endParaRPr lang="zh-TW" altLang="en-US" sz="12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47EC8D7-F58A-6455-ED3E-4D9A55A7B7FC}"/>
              </a:ext>
            </a:extLst>
          </p:cNvPr>
          <p:cNvSpPr txBox="1"/>
          <p:nvPr/>
        </p:nvSpPr>
        <p:spPr>
          <a:xfrm>
            <a:off x="6832480" y="3666826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25x32x80c </a:t>
            </a:r>
            <a:r>
              <a:rPr lang="en-US" altLang="zh-TW" sz="1200" dirty="0">
                <a:solidFill>
                  <a:srgbClr val="00B0F0"/>
                </a:solidFill>
              </a:rPr>
              <a:t>(80 classes)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DE6123C-821A-E69D-4F3C-EA240F3CB6DE}"/>
              </a:ext>
            </a:extLst>
          </p:cNvPr>
          <p:cNvSpPr txBox="1"/>
          <p:nvPr/>
        </p:nvSpPr>
        <p:spPr>
          <a:xfrm>
            <a:off x="5213335" y="4588615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25x32x256c</a:t>
            </a:r>
            <a:endParaRPr lang="zh-TW" altLang="en-US" sz="12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EA9A7734-9F1E-9A4C-69E1-9CC1756091BC}"/>
              </a:ext>
            </a:extLst>
          </p:cNvPr>
          <p:cNvSpPr txBox="1"/>
          <p:nvPr/>
        </p:nvSpPr>
        <p:spPr>
          <a:xfrm>
            <a:off x="6006827" y="459507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25x32x256c</a:t>
            </a:r>
            <a:endParaRPr lang="zh-TW" altLang="en-US" sz="12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40E2183-C466-DD0E-FC09-4C118749ECF4}"/>
              </a:ext>
            </a:extLst>
          </p:cNvPr>
          <p:cNvSpPr txBox="1"/>
          <p:nvPr/>
        </p:nvSpPr>
        <p:spPr>
          <a:xfrm>
            <a:off x="6820927" y="4598854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25x32x4c </a:t>
            </a:r>
            <a:r>
              <a:rPr lang="en-US" altLang="zh-TW" sz="1200" dirty="0">
                <a:solidFill>
                  <a:srgbClr val="00B0F0"/>
                </a:solidFill>
              </a:rPr>
              <a:t>(</a:t>
            </a:r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direction </a:t>
            </a:r>
            <a:r>
              <a:rPr lang="en-US" altLang="zh-TW" sz="1200" dirty="0">
                <a:solidFill>
                  <a:srgbClr val="00B0F0"/>
                </a:solidFill>
              </a:rPr>
              <a:t>)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C09C18A-C465-EBE5-1434-FE22E7630D22}"/>
                  </a:ext>
                </a:extLst>
              </p:cNvPr>
              <p:cNvSpPr txBox="1"/>
              <p:nvPr/>
            </p:nvSpPr>
            <p:spPr>
              <a:xfrm>
                <a:off x="7083444" y="3829270"/>
                <a:ext cx="319710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  <m:r>
                        <a:rPr lang="en-US" altLang="zh-TW" sz="18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C09C18A-C465-EBE5-1434-FE22E7630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444" y="3829270"/>
                <a:ext cx="319710" cy="376770"/>
              </a:xfrm>
              <a:prstGeom prst="rect">
                <a:avLst/>
              </a:prstGeom>
              <a:blipFill>
                <a:blip r:embed="rId8"/>
                <a:stretch>
                  <a:fillRect t="-1613" r="-9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04CE3CF-4D01-2BD8-70D9-688B2AAD7F55}"/>
                  </a:ext>
                </a:extLst>
              </p:cNvPr>
              <p:cNvSpPr txBox="1"/>
              <p:nvPr/>
            </p:nvSpPr>
            <p:spPr>
              <a:xfrm>
                <a:off x="6948947" y="2855691"/>
                <a:ext cx="518566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8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1" i="1" dirty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04CE3CF-4D01-2BD8-70D9-688B2AAD7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47" y="2855691"/>
                <a:ext cx="518566" cy="378630"/>
              </a:xfrm>
              <a:prstGeom prst="rect">
                <a:avLst/>
              </a:prstGeom>
              <a:blipFill>
                <a:blip r:embed="rId9"/>
                <a:stretch>
                  <a:fillRect t="-1587" r="-1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8D421BB1-D22B-A206-3240-744D1E858124}"/>
              </a:ext>
            </a:extLst>
          </p:cNvPr>
          <p:cNvSpPr/>
          <p:nvPr/>
        </p:nvSpPr>
        <p:spPr>
          <a:xfrm>
            <a:off x="-8757" y="6226228"/>
            <a:ext cx="590372" cy="3472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F6F6637-D836-ED59-D236-46A2DEBFA02A}"/>
              </a:ext>
            </a:extLst>
          </p:cNvPr>
          <p:cNvSpPr txBox="1"/>
          <p:nvPr/>
        </p:nvSpPr>
        <p:spPr>
          <a:xfrm>
            <a:off x="-42612" y="6302417"/>
            <a:ext cx="116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2977FD42-A09A-7ACC-AFC3-8030F828006D}"/>
              </a:ext>
            </a:extLst>
          </p:cNvPr>
          <p:cNvSpPr txBox="1"/>
          <p:nvPr/>
        </p:nvSpPr>
        <p:spPr>
          <a:xfrm>
            <a:off x="246459" y="6573499"/>
            <a:ext cx="8875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Fig.2: The network architecture of a vanilla anchor-point detector with a simple detection head. 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FC282726-6553-9841-7E2A-9CC6B2578CD7}"/>
                  </a:ext>
                </a:extLst>
              </p:cNvPr>
              <p:cNvSpPr txBox="1"/>
              <p:nvPr/>
            </p:nvSpPr>
            <p:spPr>
              <a:xfrm>
                <a:off x="6411272" y="572763"/>
                <a:ext cx="2873235" cy="1137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05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105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l-</a:t>
                </a:r>
                <a:r>
                  <a:rPr lang="en-US" altLang="zh-TW" sz="105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105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pyramid level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05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05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altLang="zh-TW" sz="105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): grid point location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0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050" dirty="0"/>
                  <a:t>: GT</a:t>
                </a:r>
                <a:r>
                  <a:rPr lang="zh-TW" altLang="en-US" sz="1050" dirty="0"/>
                  <a:t> </a:t>
                </a:r>
                <a:r>
                  <a:rPr lang="en-US" altLang="zh-TW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category</a:t>
                </a:r>
                <a:endParaRPr lang="en-US" altLang="zh-TW" sz="105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050" b="0" i="0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TW" sz="105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TW" sz="105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sz="105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TW" sz="105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zh-TW" sz="105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TW" sz="105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sz="105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TW" sz="105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5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50" i="1" dirty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5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zh-TW" sz="1050" dirty="0"/>
                  <a:t>: GT left/top/right/bottom relative offsets </a:t>
                </a: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FC282726-6553-9841-7E2A-9CC6B2578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272" y="572763"/>
                <a:ext cx="2873235" cy="1137427"/>
              </a:xfrm>
              <a:prstGeom prst="rect">
                <a:avLst/>
              </a:prstGeom>
              <a:blipFill>
                <a:blip r:embed="rId10"/>
                <a:stretch>
                  <a:fillRect b="-21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>
            <a:extLst>
              <a:ext uri="{FF2B5EF4-FFF2-40B4-BE49-F238E27FC236}">
                <a16:creationId xmlns:a16="http://schemas.microsoft.com/office/drawing/2014/main" id="{A14C04F3-9356-E596-A3A7-C144059CB7CB}"/>
              </a:ext>
            </a:extLst>
          </p:cNvPr>
          <p:cNvSpPr/>
          <p:nvPr/>
        </p:nvSpPr>
        <p:spPr>
          <a:xfrm>
            <a:off x="-17514" y="4774376"/>
            <a:ext cx="607886" cy="1287737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78496A1-0792-1D0E-7036-0028FDEB595F}"/>
              </a:ext>
            </a:extLst>
          </p:cNvPr>
          <p:cNvSpPr txBox="1"/>
          <p:nvPr/>
        </p:nvSpPr>
        <p:spPr>
          <a:xfrm>
            <a:off x="541104" y="5295133"/>
            <a:ext cx="502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p5</a:t>
            </a:r>
            <a:endParaRPr lang="zh-TW" altLang="en-US" sz="1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5056FC-E056-ABDF-B9C1-75DC37452EFC}"/>
              </a:ext>
            </a:extLst>
          </p:cNvPr>
          <p:cNvSpPr txBox="1"/>
          <p:nvPr/>
        </p:nvSpPr>
        <p:spPr>
          <a:xfrm>
            <a:off x="4897302" y="3752774"/>
            <a:ext cx="502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p5</a:t>
            </a:r>
            <a:endParaRPr lang="zh-TW" altLang="en-US" sz="1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A4AC46-1238-9985-18C7-EC37CB51CDE1}"/>
              </a:ext>
            </a:extLst>
          </p:cNvPr>
          <p:cNvSpPr txBox="1"/>
          <p:nvPr/>
        </p:nvSpPr>
        <p:spPr>
          <a:xfrm>
            <a:off x="4122559" y="5142551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FontTx/>
              <a:buChar char="-"/>
            </a:pPr>
            <a:r>
              <a:rPr lang="en-US" altLang="zh-TW" sz="800" i="1" dirty="0"/>
              <a:t>l=3~7: </a:t>
            </a:r>
            <a:r>
              <a:rPr lang="en-US" altLang="zh-TW" sz="800" dirty="0"/>
              <a:t>Pyramid level p3~p7</a:t>
            </a:r>
          </a:p>
          <a:p>
            <a:pPr marL="92075" indent="-92075">
              <a:buFontTx/>
              <a:buChar char="-"/>
            </a:pPr>
            <a:r>
              <a:rPr lang="en-US" altLang="zh-TW" sz="800" dirty="0"/>
              <a:t>(</a:t>
            </a:r>
            <a:r>
              <a:rPr lang="en-US" altLang="zh-TW" sz="800" dirty="0" err="1"/>
              <a:t>I,j</a:t>
            </a:r>
            <a:r>
              <a:rPr lang="en-US" altLang="zh-TW" sz="800" dirty="0"/>
              <a:t>): Anchor pt = grid pt, </a:t>
            </a:r>
          </a:p>
          <a:p>
            <a:pPr marL="176213" lvl="1" indent="-84138">
              <a:buFontTx/>
              <a:buChar char="-"/>
            </a:pPr>
            <a:r>
              <a:rPr lang="en-US" altLang="zh-TW" sz="800" dirty="0"/>
              <a:t>exp. P5 (</a:t>
            </a:r>
            <a:r>
              <a:rPr lang="en-US" altLang="zh-TW" sz="800" dirty="0" err="1"/>
              <a:t>I,j</a:t>
            </a:r>
            <a:r>
              <a:rPr lang="en-US" altLang="zh-TW" sz="800" dirty="0"/>
              <a:t>)=(0~24,0~31)</a:t>
            </a:r>
            <a:endParaRPr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E74307-4285-8A82-FCAD-F3C5039CF05F}"/>
              </a:ext>
            </a:extLst>
          </p:cNvPr>
          <p:cNvSpPr txBox="1"/>
          <p:nvPr/>
        </p:nvSpPr>
        <p:spPr>
          <a:xfrm>
            <a:off x="7403154" y="5334558"/>
            <a:ext cx="1767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weight  for each anchor pt </a:t>
            </a:r>
            <a:r>
              <a:rPr lang="en-US" altLang="zh-TW" sz="900" dirty="0" err="1"/>
              <a:t>plij</a:t>
            </a:r>
            <a:endParaRPr lang="zh-TW" altLang="en-US" sz="900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6FFF686-578C-5056-775C-84B0EAC148EC}"/>
              </a:ext>
            </a:extLst>
          </p:cNvPr>
          <p:cNvGrpSpPr/>
          <p:nvPr/>
        </p:nvGrpSpPr>
        <p:grpSpPr>
          <a:xfrm>
            <a:off x="7906001" y="1507410"/>
            <a:ext cx="1198099" cy="1225646"/>
            <a:chOff x="7945899" y="2768290"/>
            <a:chExt cx="1584197" cy="149198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7E55A20-888E-DE3F-8729-8036AB3A6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1050" t="1249" r="33019" b="59428"/>
            <a:stretch/>
          </p:blipFill>
          <p:spPr>
            <a:xfrm>
              <a:off x="7945899" y="2768290"/>
              <a:ext cx="1584197" cy="1491984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EAE5FAD-AB80-FDDC-8975-92B5A1138D83}"/>
                </a:ext>
              </a:extLst>
            </p:cNvPr>
            <p:cNvSpPr/>
            <p:nvPr/>
          </p:nvSpPr>
          <p:spPr>
            <a:xfrm>
              <a:off x="8216258" y="2979905"/>
              <a:ext cx="814288" cy="742667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389855F-CB35-7A22-3AAB-4A82E4132346}"/>
                </a:ext>
              </a:extLst>
            </p:cNvPr>
            <p:cNvSpPr/>
            <p:nvPr/>
          </p:nvSpPr>
          <p:spPr>
            <a:xfrm>
              <a:off x="8401909" y="3157573"/>
              <a:ext cx="472059" cy="443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439C9065-056B-F6DA-453E-75FEAAAC2328}"/>
                    </a:ext>
                  </a:extLst>
                </p:cNvPr>
                <p:cNvSpPr txBox="1"/>
                <p:nvPr/>
              </p:nvSpPr>
              <p:spPr>
                <a:xfrm>
                  <a:off x="8066880" y="2926534"/>
                  <a:ext cx="46946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400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zh-TW" altLang="en-US" sz="14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439C9065-056B-F6DA-453E-75FEAAAC2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880" y="2926534"/>
                  <a:ext cx="469467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98A8F2E-FF92-F8C2-2C1B-85847124D039}"/>
                    </a:ext>
                  </a:extLst>
                </p:cNvPr>
                <p:cNvSpPr txBox="1"/>
                <p:nvPr/>
              </p:nvSpPr>
              <p:spPr>
                <a:xfrm>
                  <a:off x="8276220" y="3109790"/>
                  <a:ext cx="46946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98A8F2E-FF92-F8C2-2C1B-85847124D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6220" y="3109790"/>
                  <a:ext cx="469467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7605678F-CF5C-A931-0563-A87C742E8A56}"/>
                </a:ext>
              </a:extLst>
            </p:cNvPr>
            <p:cNvSpPr/>
            <p:nvPr/>
          </p:nvSpPr>
          <p:spPr>
            <a:xfrm>
              <a:off x="8723536" y="3259203"/>
              <a:ext cx="4709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15229652-5E1A-D866-D6A8-1BDDD106A693}"/>
                </a:ext>
              </a:extLst>
            </p:cNvPr>
            <p:cNvSpPr/>
            <p:nvPr/>
          </p:nvSpPr>
          <p:spPr>
            <a:xfrm>
              <a:off x="8457097" y="3489400"/>
              <a:ext cx="4709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9683C7FD-DD1F-6503-8E1E-0EF4AF93BD01}"/>
                </a:ext>
              </a:extLst>
            </p:cNvPr>
            <p:cNvSpPr/>
            <p:nvPr/>
          </p:nvSpPr>
          <p:spPr>
            <a:xfrm>
              <a:off x="8720932" y="3501247"/>
              <a:ext cx="4709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0786FC0-95B8-7F91-F1EF-CE47ABC742F8}"/>
                  </a:ext>
                </a:extLst>
              </p:cNvPr>
              <p:cNvSpPr txBox="1"/>
              <p:nvPr/>
            </p:nvSpPr>
            <p:spPr>
              <a:xfrm>
                <a:off x="6195351" y="1814287"/>
                <a:ext cx="181454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/>
                  <a:t>Alan: </a:t>
                </a:r>
              </a:p>
              <a:p>
                <a:pPr marL="85725" indent="-85725">
                  <a:buFontTx/>
                  <a:buChar char="-"/>
                </a:pPr>
                <a:r>
                  <a:rPr lang="en-US" altLang="zh-TW" sz="800" dirty="0"/>
                  <a:t>B: GT </a:t>
                </a:r>
                <a:r>
                  <a:rPr lang="en-US" altLang="zh-TW" sz="800" dirty="0" err="1"/>
                  <a:t>bbox</a:t>
                </a:r>
                <a:endParaRPr lang="en-US" altLang="zh-TW" sz="800" dirty="0"/>
              </a:p>
              <a:p>
                <a:pPr marL="85725" indent="-85725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800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800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altLang="zh-TW" sz="800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8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800" dirty="0"/>
                  <a:t>a central shrunk (0.5) box of B</a:t>
                </a:r>
              </a:p>
              <a:p>
                <a:pPr marL="85725" indent="-85725">
                  <a:buFontTx/>
                  <a:buChar char="-"/>
                </a:pPr>
                <a:r>
                  <a:rPr lang="zh-TW" altLang="en-US" sz="800" dirty="0"/>
                  <a:t>𝑝</a:t>
                </a:r>
                <a:r>
                  <a:rPr lang="en-US" altLang="zh-TW" sz="800" dirty="0"/>
                  <a:t>_</a:t>
                </a:r>
                <a:r>
                  <a:rPr lang="zh-TW" altLang="en-US" sz="800" dirty="0"/>
                  <a:t>𝑙𝑖𝑗</a:t>
                </a:r>
                <a:r>
                  <a:rPr lang="en-US" altLang="zh-TW" sz="800" dirty="0"/>
                  <a:t>: an anchor point pixel on the pyramid level </a:t>
                </a:r>
                <a:r>
                  <a:rPr lang="en-US" altLang="zh-TW" sz="800" dirty="0" err="1"/>
                  <a:t>P_l</a:t>
                </a:r>
                <a:r>
                  <a:rPr lang="en-US" altLang="zh-TW" sz="800" dirty="0"/>
                  <a:t> located at (</a:t>
                </a:r>
                <a:r>
                  <a:rPr lang="en-US" altLang="zh-TW" sz="800" dirty="0" err="1"/>
                  <a:t>i</a:t>
                </a:r>
                <a:r>
                  <a:rPr lang="en-US" altLang="zh-TW" sz="800" dirty="0"/>
                  <a:t>, j)</a:t>
                </a:r>
              </a:p>
              <a:p>
                <a:pPr marL="268288" lvl="1" indent="-92075">
                  <a:buFontTx/>
                  <a:buChar char="-"/>
                </a:pPr>
                <a:r>
                  <a:rPr lang="en-US" altLang="zh-TW" sz="800" dirty="0"/>
                  <a:t>Anchor pt+ = grid pt inside </a:t>
                </a:r>
                <a:r>
                  <a:rPr lang="en-US" altLang="zh-TW" sz="800" dirty="0" err="1"/>
                  <a:t>Bv</a:t>
                </a:r>
                <a:endParaRPr lang="en-US" altLang="zh-TW" sz="800" dirty="0"/>
              </a:p>
              <a:p>
                <a:pPr marL="268288" lvl="1" indent="-92075">
                  <a:buFontTx/>
                  <a:buChar char="-"/>
                </a:pPr>
                <a:r>
                  <a:rPr lang="en-US" altLang="zh-TW" sz="800" dirty="0"/>
                  <a:t>Anchor pt- = grid pt outside </a:t>
                </a:r>
                <a:r>
                  <a:rPr lang="en-US" altLang="zh-TW" sz="800" dirty="0" err="1"/>
                  <a:t>Bv</a:t>
                </a:r>
                <a:endParaRPr lang="zh-TW" altLang="en-US" sz="8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0786FC0-95B8-7F91-F1EF-CE47ABC7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351" y="1814287"/>
                <a:ext cx="1814541" cy="954107"/>
              </a:xfrm>
              <a:prstGeom prst="rect">
                <a:avLst/>
              </a:prstGeom>
              <a:blipFill>
                <a:blip r:embed="rId1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14BB5358-22F8-86C7-D928-7FC4C76091FF}"/>
              </a:ext>
            </a:extLst>
          </p:cNvPr>
          <p:cNvSpPr txBox="1">
            <a:spLocks/>
          </p:cNvSpPr>
          <p:nvPr/>
        </p:nvSpPr>
        <p:spPr>
          <a:xfrm>
            <a:off x="-48949" y="14395"/>
            <a:ext cx="7164262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Works – Soft Anchor-Point Object Detection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 </a:t>
            </a:r>
          </a:p>
        </p:txBody>
      </p:sp>
    </p:spTree>
    <p:extLst>
      <p:ext uri="{BB962C8B-B14F-4D97-AF65-F5344CB8AC3E}">
        <p14:creationId xmlns:p14="http://schemas.microsoft.com/office/powerpoint/2010/main" val="251265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116BD-52F8-37A4-5C76-8C376E7BD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7331AA-2E56-47DF-D73F-5440E539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6982" y="6487332"/>
            <a:ext cx="388774" cy="365125"/>
          </a:xfrm>
        </p:spPr>
        <p:txBody>
          <a:bodyPr/>
          <a:lstStyle/>
          <a:p>
            <a:fld id="{524C87C7-83E9-42F2-B8DC-90D1E92F8036}" type="slidenum">
              <a:rPr lang="zh-TW" altLang="en-US" smtClean="0"/>
              <a:t>9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47B7E84-BB8B-A599-07E2-9CCAE6F2C223}"/>
                  </a:ext>
                </a:extLst>
              </p:cNvPr>
              <p:cNvSpPr txBox="1"/>
              <p:nvPr/>
            </p:nvSpPr>
            <p:spPr>
              <a:xfrm>
                <a:off x="0" y="620467"/>
                <a:ext cx="6051665" cy="2409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loss: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</m:e>
                        </m:nary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1600" dirty="0"/>
              </a:p>
              <a:p>
                <a:pPr marL="271463" lvl="1"/>
                <a:r>
                  <a:rPr lang="en-US" altLang="zh-TW" sz="14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𝐹𝐿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??, </m:t>
                                </m:r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𝑙𝑖𝑗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𝐼𝑜𝑈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𝑙𝑖𝑗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𝐹𝐿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𝑙𝑖𝑗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𝑙𝑖𝑗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altLang="zh-TW" sz="1400" b="0" dirty="0">
                  <a:cs typeface="Times New Roman" panose="02020603050405020304" pitchFamily="18" charset="0"/>
                </a:endParaRPr>
              </a:p>
              <a:p>
                <a:pPr marL="271463" lvl="1"/>
                <a:r>
                  <a:rPr lang="en-US" altLang="zh-TW" sz="14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p>
                            </m:sSubSup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𝑙𝑖𝑗</m:t>
                                    </m:r>
                                  </m:sub>
                                </m:sSub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𝑙𝑖𝑗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altLang="zh-TW" sz="1400" dirty="0"/>
              </a:p>
              <a:p>
                <a:pPr marL="271463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𝑙𝑖𝑗</m:t>
                              </m:r>
                            </m:sub>
                          </m:s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TW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TW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  <m:d>
                                    <m:d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  <m:d>
                                    <m:d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TW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  <m:d>
                                    <m:d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  <m:d>
                                    <m:d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𝑙𝑖𝑗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</m:oMath>
                  </m:oMathPara>
                </a14:m>
                <a:endParaRPr lang="en-US" altLang="zh-TW" sz="12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47B7E84-BB8B-A599-07E2-9CCAE6F2C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0467"/>
                <a:ext cx="6051665" cy="2409570"/>
              </a:xfrm>
              <a:prstGeom prst="rect">
                <a:avLst/>
              </a:prstGeom>
              <a:blipFill>
                <a:blip r:embed="rId3"/>
                <a:stretch>
                  <a:fillRect l="-504" t="-131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6F00401E-9661-DFB9-59F0-932129DA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158"/>
          <a:stretch/>
        </p:blipFill>
        <p:spPr>
          <a:xfrm>
            <a:off x="615" y="4006445"/>
            <a:ext cx="6165176" cy="2042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1C9ED8-F721-478A-E50D-FD808CC3E924}"/>
                  </a:ext>
                </a:extLst>
              </p:cNvPr>
              <p:cNvSpPr txBox="1"/>
              <p:nvPr/>
            </p:nvSpPr>
            <p:spPr>
              <a:xfrm>
                <a:off x="4363889" y="454461"/>
                <a:ext cx="4672056" cy="221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c is confidence of one class of </a:t>
                </a:r>
                <a:r>
                  <a:rPr lang="en-US" altLang="zh-TW" sz="12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gt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class id (79(</a:t>
                </a:r>
                <a:r>
                  <a:rPr lang="en-US" altLang="zh-TW" sz="12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fg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)+1(</a:t>
                </a:r>
                <a:r>
                  <a:rPr lang="en-US" altLang="zh-TW" sz="12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bg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 classes) on </a:t>
                </a:r>
                <a:r>
                  <a:rPr lang="en-US" altLang="zh-TW" sz="12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l-</a:t>
                </a:r>
                <a:r>
                  <a:rPr lang="en-US" altLang="zh-TW" sz="1200" i="1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pyramid level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located at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j) </a:t>
                </a:r>
                <a:endParaRPr lang="en-US" altLang="zh-TW" sz="12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𝑙𝑖𝑗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p>
                    </m:sSubSup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zh-TW" sz="1200" dirty="0"/>
                  <a:t>): left/top/right/bottom GT relative offsets from the four sides of a bounding box 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on the pyramid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zh-TW" altLang="en-US" sz="1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(lth pyramid level) located at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j)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: an anchor point pixel on the l-</a:t>
                </a:r>
                <a:r>
                  <a:rPr lang="en-US" altLang="zh-TW" sz="12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pyramid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located at 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j)</a:t>
                </a:r>
                <a:endParaRPr lang="en-US" altLang="zh-TW" sz="12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82563" lvl="1"/>
                <a:r>
                  <a:rPr lang="en-US" altLang="zh-TW" sz="1200" b="0" dirty="0"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𝑟𝑒𝑑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𝑝𝑜𝑖𝑛𝑡𝑠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TW" sz="120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TW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200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altLang="zh-TW" sz="1200" b="0" i="0" smtClean="0">
                        <a:latin typeface="Cambria Math" panose="02040503050406030204" pitchFamily="18" charset="0"/>
                      </a:rPr>
                      <m:t> ∃</m:t>
                    </m:r>
                    <m:r>
                      <m:rPr>
                        <m:sty m:val="p"/>
                      </m:rPr>
                      <a:rPr lang="en-US" altLang="zh-TW" sz="12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TW" sz="1200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200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1200" dirty="0"/>
                  <a:t>a central shrunk (0.5) box of B</a:t>
                </a:r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82563" lvl="1"/>
                <a:r>
                  <a:rPr lang="en-US" altLang="zh-TW" sz="1200" b="0" dirty="0"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</m:sSub>
                    <m:r>
                      <a:rPr lang="en-US" altLang="zh-TW" sz="120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otherwise</a:t>
                </a:r>
              </a:p>
              <a:p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1C9ED8-F721-478A-E50D-FD808CC3E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889" y="454461"/>
                <a:ext cx="4672056" cy="2218941"/>
              </a:xfrm>
              <a:prstGeom prst="rect">
                <a:avLst/>
              </a:prstGeom>
              <a:blipFill>
                <a:blip r:embed="rId5"/>
                <a:stretch>
                  <a:fillRect t="-275" r="-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EB28610-F49F-EE1A-D793-59EE241D544B}"/>
                  </a:ext>
                </a:extLst>
              </p:cNvPr>
              <p:cNvSpPr txBox="1"/>
              <p:nvPr/>
            </p:nvSpPr>
            <p:spPr>
              <a:xfrm>
                <a:off x="595527" y="2982314"/>
                <a:ext cx="320196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200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(=1)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where controls the decreasing steepness.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EB28610-F49F-EE1A-D793-59EE241D5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27" y="2982314"/>
                <a:ext cx="3201963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3EA4DB7C-0E13-9EB3-9841-D1A9372ECFD1}"/>
              </a:ext>
            </a:extLst>
          </p:cNvPr>
          <p:cNvSpPr/>
          <p:nvPr/>
        </p:nvSpPr>
        <p:spPr>
          <a:xfrm>
            <a:off x="1146455" y="1868291"/>
            <a:ext cx="252754" cy="277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60899F-71C9-A0B5-A0BB-96910C8E4758}"/>
              </a:ext>
            </a:extLst>
          </p:cNvPr>
          <p:cNvSpPr/>
          <p:nvPr/>
        </p:nvSpPr>
        <p:spPr>
          <a:xfrm>
            <a:off x="4499166" y="3797575"/>
            <a:ext cx="2110611" cy="20981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EA3903-A1AF-AD76-275F-FC2D4D17DB6B}"/>
              </a:ext>
            </a:extLst>
          </p:cNvPr>
          <p:cNvSpPr/>
          <p:nvPr/>
        </p:nvSpPr>
        <p:spPr>
          <a:xfrm>
            <a:off x="1399209" y="1868290"/>
            <a:ext cx="741602" cy="259937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8AB49B-7106-58F1-A5BF-6028CBAD37A0}"/>
              </a:ext>
            </a:extLst>
          </p:cNvPr>
          <p:cNvSpPr/>
          <p:nvPr/>
        </p:nvSpPr>
        <p:spPr>
          <a:xfrm>
            <a:off x="2649479" y="3776411"/>
            <a:ext cx="1798327" cy="2119295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96B46826-30BA-B3EC-4BCF-17513E6A95CC}"/>
              </a:ext>
            </a:extLst>
          </p:cNvPr>
          <p:cNvSpPr/>
          <p:nvPr/>
        </p:nvSpPr>
        <p:spPr>
          <a:xfrm>
            <a:off x="2965" y="1946204"/>
            <a:ext cx="320040" cy="315188"/>
          </a:xfrm>
          <a:prstGeom prst="rightArrow">
            <a:avLst>
              <a:gd name="adj1" fmla="val 50000"/>
              <a:gd name="adj2" fmla="val 262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83444C3-7485-8C74-24D7-689FD2333B33}"/>
                  </a:ext>
                </a:extLst>
              </p:cNvPr>
              <p:cNvSpPr txBox="1"/>
              <p:nvPr/>
            </p:nvSpPr>
            <p:spPr>
              <a:xfrm>
                <a:off x="2649479" y="3779034"/>
                <a:ext cx="1932531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rgbClr val="FFC000"/>
                    </a:solidFill>
                  </a:rPr>
                  <a:t>Soft-weighted anchor points:</a:t>
                </a:r>
                <a:r>
                  <a:rPr lang="en-US" altLang="zh-TW" sz="1100" dirty="0">
                    <a:solidFill>
                      <a:srgbClr val="FFC000"/>
                    </a:solidFill>
                  </a:rPr>
                  <a:t> Weight for loss per positive anchor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1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</m:sSub>
                  </m:oMath>
                </a14:m>
                <a:r>
                  <a:rPr lang="en-US" altLang="zh-TW" sz="1100" dirty="0">
                    <a:solidFill>
                      <a:srgbClr val="FFC000"/>
                    </a:solidFill>
                  </a:rPr>
                  <a:t>) </a:t>
                </a:r>
                <a:endParaRPr lang="zh-TW" altLang="en-US" sz="11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83444C3-7485-8C74-24D7-689FD2333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79" y="3779034"/>
                <a:ext cx="1932531" cy="613758"/>
              </a:xfrm>
              <a:prstGeom prst="rect">
                <a:avLst/>
              </a:prstGeom>
              <a:blipFill>
                <a:blip r:embed="rId7"/>
                <a:stretch>
                  <a:fillRect t="-990" b="-39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0DE13DD-210B-D38E-5171-D27CA97B5B2B}"/>
                  </a:ext>
                </a:extLst>
              </p:cNvPr>
              <p:cNvSpPr txBox="1"/>
              <p:nvPr/>
            </p:nvSpPr>
            <p:spPr>
              <a:xfrm>
                <a:off x="4467150" y="3772987"/>
                <a:ext cx="2201396" cy="776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rgbClr val="FF0000"/>
                    </a:solidFill>
                  </a:rPr>
                  <a:t>Soft-selected pyramid levels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1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1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TW" sz="11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altLang="zh-TW" sz="1100" b="1" dirty="0">
                    <a:solidFill>
                      <a:srgbClr val="FF0000"/>
                    </a:solidFill>
                  </a:rPr>
                  <a:t>):</a:t>
                </a:r>
              </a:p>
              <a:p>
                <a:r>
                  <a:rPr lang="en-US" altLang="zh-TW" sz="1100" dirty="0">
                    <a:solidFill>
                      <a:srgbClr val="FF0000"/>
                    </a:solidFill>
                  </a:rPr>
                  <a:t>Weight for loss at different pyramid level (p3-p7) using </a:t>
                </a:r>
                <a:r>
                  <a:rPr lang="en-US" altLang="zh-TW" sz="1100" b="1" dirty="0">
                    <a:solidFill>
                      <a:srgbClr val="FF0000"/>
                    </a:solidFill>
                  </a:rPr>
                  <a:t>feature selective network</a:t>
                </a:r>
                <a:endParaRPr lang="zh-TW" altLang="en-US" sz="1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0DE13DD-210B-D38E-5171-D27CA97B5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150" y="3772987"/>
                <a:ext cx="2201396" cy="776238"/>
              </a:xfrm>
              <a:prstGeom prst="rect">
                <a:avLst/>
              </a:prstGeom>
              <a:blipFill>
                <a:blip r:embed="rId8"/>
                <a:stretch>
                  <a:fillRect r="-554" b="-47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>
            <a:extLst>
              <a:ext uri="{FF2B5EF4-FFF2-40B4-BE49-F238E27FC236}">
                <a16:creationId xmlns:a16="http://schemas.microsoft.com/office/drawing/2014/main" id="{B91F2115-04B4-AF34-8650-8301B6930B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050" t="1249" r="33019" b="59428"/>
          <a:stretch/>
        </p:blipFill>
        <p:spPr>
          <a:xfrm>
            <a:off x="7202785" y="1872108"/>
            <a:ext cx="1584197" cy="149198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A1DB9E6-B80C-29D2-886C-AB177091B995}"/>
              </a:ext>
            </a:extLst>
          </p:cNvPr>
          <p:cNvSpPr/>
          <p:nvPr/>
        </p:nvSpPr>
        <p:spPr>
          <a:xfrm>
            <a:off x="7473142" y="2083724"/>
            <a:ext cx="814288" cy="74266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580EFD-0AB5-C7B5-07F3-76AF0A1C999D}"/>
              </a:ext>
            </a:extLst>
          </p:cNvPr>
          <p:cNvSpPr/>
          <p:nvPr/>
        </p:nvSpPr>
        <p:spPr>
          <a:xfrm>
            <a:off x="7658793" y="2261392"/>
            <a:ext cx="472059" cy="443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AA82DB07-221D-5717-28F4-9FE686DB098F}"/>
                  </a:ext>
                </a:extLst>
              </p:cNvPr>
              <p:cNvSpPr txBox="1"/>
              <p:nvPr/>
            </p:nvSpPr>
            <p:spPr>
              <a:xfrm>
                <a:off x="7323764" y="2030353"/>
                <a:ext cx="4694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zh-TW" altLang="en-US" sz="1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E0ED11F-BBAF-ABF9-E4EB-FC911154F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764" y="2030353"/>
                <a:ext cx="46946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7CA50FA-C4A7-F829-656B-E52779047297}"/>
                  </a:ext>
                </a:extLst>
              </p:cNvPr>
              <p:cNvSpPr txBox="1"/>
              <p:nvPr/>
            </p:nvSpPr>
            <p:spPr>
              <a:xfrm>
                <a:off x="7533104" y="2213609"/>
                <a:ext cx="4694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E1F3734-ECE3-FB92-7941-E097AB670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104" y="2213609"/>
                <a:ext cx="469467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>
            <a:extLst>
              <a:ext uri="{FF2B5EF4-FFF2-40B4-BE49-F238E27FC236}">
                <a16:creationId xmlns:a16="http://schemas.microsoft.com/office/drawing/2014/main" id="{6FC9345A-B964-9745-A04A-B874E11DF997}"/>
              </a:ext>
            </a:extLst>
          </p:cNvPr>
          <p:cNvSpPr/>
          <p:nvPr/>
        </p:nvSpPr>
        <p:spPr>
          <a:xfrm>
            <a:off x="7980420" y="2363022"/>
            <a:ext cx="4709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B827ACA8-54E3-D1F5-87CB-668235B3C9FC}"/>
              </a:ext>
            </a:extLst>
          </p:cNvPr>
          <p:cNvSpPr/>
          <p:nvPr/>
        </p:nvSpPr>
        <p:spPr>
          <a:xfrm>
            <a:off x="7713981" y="2593219"/>
            <a:ext cx="4709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7D0BAFA-BA78-1FD4-3460-185F88EC0A66}"/>
              </a:ext>
            </a:extLst>
          </p:cNvPr>
          <p:cNvSpPr/>
          <p:nvPr/>
        </p:nvSpPr>
        <p:spPr>
          <a:xfrm>
            <a:off x="7977816" y="2605066"/>
            <a:ext cx="4709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60C7D6A-5FF6-BFF3-8773-D095E39BA952}"/>
              </a:ext>
            </a:extLst>
          </p:cNvPr>
          <p:cNvSpPr/>
          <p:nvPr/>
        </p:nvSpPr>
        <p:spPr>
          <a:xfrm>
            <a:off x="4363889" y="448889"/>
            <a:ext cx="4672056" cy="29874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A756A8E-9B25-B2DA-81C5-D4E8E3702379}"/>
              </a:ext>
            </a:extLst>
          </p:cNvPr>
          <p:cNvSpPr txBox="1"/>
          <p:nvPr/>
        </p:nvSpPr>
        <p:spPr>
          <a:xfrm>
            <a:off x="856150" y="1009894"/>
            <a:ext cx="135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</a:rPr>
              <a:t>Focal loss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3ABE911-9492-5BA8-687E-6D95D6EF0308}"/>
              </a:ext>
            </a:extLst>
          </p:cNvPr>
          <p:cNvSpPr txBox="1"/>
          <p:nvPr/>
        </p:nvSpPr>
        <p:spPr>
          <a:xfrm>
            <a:off x="2248692" y="1026987"/>
            <a:ext cx="132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solidFill>
                  <a:srgbClr val="00B0F0"/>
                </a:solidFill>
              </a:rPr>
              <a:t>IoU</a:t>
            </a:r>
            <a:r>
              <a:rPr lang="en-US" altLang="zh-TW" sz="1400" dirty="0">
                <a:solidFill>
                  <a:srgbClr val="00B0F0"/>
                </a:solidFill>
              </a:rPr>
              <a:t> loss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E6E49B-297C-66ED-DE86-5FEB3A4109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1243" y="3465722"/>
            <a:ext cx="2014702" cy="238157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F0627E51-98A3-0695-2ACF-BDB1AEF4FDEF}"/>
              </a:ext>
            </a:extLst>
          </p:cNvPr>
          <p:cNvSpPr txBox="1"/>
          <p:nvPr/>
        </p:nvSpPr>
        <p:spPr>
          <a:xfrm>
            <a:off x="7735084" y="447184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x,y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CDCD54A-658E-8E23-5F32-7DCDB3218D1A}"/>
                  </a:ext>
                </a:extLst>
              </p:cNvPr>
              <p:cNvSpPr txBox="1"/>
              <p:nvPr/>
            </p:nvSpPr>
            <p:spPr>
              <a:xfrm>
                <a:off x="7674484" y="3891779"/>
                <a:ext cx="708218" cy="413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𝑙𝑖𝑗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CDCD54A-658E-8E23-5F32-7DCDB3218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84" y="3891779"/>
                <a:ext cx="708218" cy="41370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0A5B94-59F5-9C68-2313-50FEE615A3A1}"/>
                  </a:ext>
                </a:extLst>
              </p:cNvPr>
              <p:cNvSpPr txBox="1"/>
              <p:nvPr/>
            </p:nvSpPr>
            <p:spPr>
              <a:xfrm>
                <a:off x="7767758" y="5042722"/>
                <a:ext cx="521671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𝑙𝑖𝑗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0A5B94-59F5-9C68-2313-50FEE615A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58" y="5042722"/>
                <a:ext cx="521671" cy="422873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169624-6C9C-8065-06BF-031685EBE50C}"/>
                  </a:ext>
                </a:extLst>
              </p:cNvPr>
              <p:cNvSpPr txBox="1"/>
              <p:nvPr/>
            </p:nvSpPr>
            <p:spPr>
              <a:xfrm>
                <a:off x="7930238" y="4471845"/>
                <a:ext cx="641985" cy="4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𝑙𝑖𝑗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169624-6C9C-8065-06BF-031685EB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38" y="4471845"/>
                <a:ext cx="641985" cy="400879"/>
              </a:xfrm>
              <a:prstGeom prst="rect">
                <a:avLst/>
              </a:prstGeom>
              <a:blipFill>
                <a:blip r:embed="rId1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3AEE3F-A6FD-A3EF-4A6D-93BE8A3E7DE1}"/>
                  </a:ext>
                </a:extLst>
              </p:cNvPr>
              <p:cNvSpPr txBox="1"/>
              <p:nvPr/>
            </p:nvSpPr>
            <p:spPr>
              <a:xfrm>
                <a:off x="7236891" y="4507027"/>
                <a:ext cx="708218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𝑙𝑖𝑗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3AEE3F-A6FD-A3EF-4A6D-93BE8A3E7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891" y="4507027"/>
                <a:ext cx="708218" cy="422873"/>
              </a:xfrm>
              <a:prstGeom prst="rect">
                <a:avLst/>
              </a:prstGeom>
              <a:blipFill>
                <a:blip r:embed="rId1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4C60FE-4377-3610-07F7-1B5FE97D5BF2}"/>
              </a:ext>
            </a:extLst>
          </p:cNvPr>
          <p:cNvSpPr txBox="1"/>
          <p:nvPr/>
        </p:nvSpPr>
        <p:spPr>
          <a:xfrm>
            <a:off x="7612006" y="436962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(</a:t>
            </a:r>
            <a:r>
              <a:rPr lang="en-US" altLang="zh-TW" sz="1400" dirty="0" err="1"/>
              <a:t>i</a:t>
            </a:r>
            <a:r>
              <a:rPr lang="en-US" altLang="zh-TW" sz="1400" dirty="0"/>
              <a:t>, j)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EA625EB-B948-EE82-543C-F2B8816394CB}"/>
                  </a:ext>
                </a:extLst>
              </p:cNvPr>
              <p:cNvSpPr txBox="1"/>
              <p:nvPr/>
            </p:nvSpPr>
            <p:spPr>
              <a:xfrm>
                <a:off x="7125844" y="3687880"/>
                <a:ext cx="708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EA625EB-B948-EE82-543C-F2B881639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44" y="3687880"/>
                <a:ext cx="70821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44E3C6-9B84-34AB-79EC-4103295935B6}"/>
              </a:ext>
            </a:extLst>
          </p:cNvPr>
          <p:cNvSpPr txBox="1"/>
          <p:nvPr/>
        </p:nvSpPr>
        <p:spPr>
          <a:xfrm>
            <a:off x="-32431" y="5865667"/>
            <a:ext cx="759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Fig.3: Illustrative overview of our training strategy with soft-weighted anchor points and soft-selected pyramid levels. The black bars indicate the assigned weights of positive anchor points contribution to the network loss. The key insight is the joint optimization of anchor points as a group both within and across feature pyramid levels.</a:t>
            </a:r>
            <a:endParaRPr lang="zh-TW" altLang="en-US" sz="1200" dirty="0"/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0AF0ACBE-F41F-B18F-6876-E5C8D1212339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16200000" flipH="1">
            <a:off x="2606492" y="811631"/>
            <a:ext cx="1627696" cy="429501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A86D7251-F952-5CA1-9ADE-86501D13D9BB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rot="16200000" flipH="1">
            <a:off x="1867474" y="2030762"/>
            <a:ext cx="1650807" cy="1845735"/>
          </a:xfrm>
          <a:prstGeom prst="bentConnector3">
            <a:avLst>
              <a:gd name="adj1" fmla="val 53462"/>
            </a:avLst>
          </a:prstGeom>
          <a:ln w="190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FE9FE8-39A4-1A7E-44D9-44B2AD9C3A06}"/>
              </a:ext>
            </a:extLst>
          </p:cNvPr>
          <p:cNvSpPr txBox="1"/>
          <p:nvPr/>
        </p:nvSpPr>
        <p:spPr>
          <a:xfrm>
            <a:off x="4386654" y="2427393"/>
            <a:ext cx="2682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Alan: f(</a:t>
            </a:r>
            <a:r>
              <a:rPr lang="zh-TW" altLang="en-US" sz="1400" dirty="0"/>
              <a:t>．</a:t>
            </a:r>
            <a:r>
              <a:rPr lang="en-US" altLang="zh-TW" sz="1400" dirty="0"/>
              <a:t>)</a:t>
            </a:r>
            <a:r>
              <a:rPr lang="zh-TW" altLang="en-US" sz="1400" dirty="0"/>
              <a:t>接近</a:t>
            </a:r>
            <a:r>
              <a:rPr lang="en-US" altLang="zh-TW" sz="1400" dirty="0"/>
              <a:t>1</a:t>
            </a:r>
            <a:r>
              <a:rPr lang="zh-TW" altLang="en-US" sz="1400" dirty="0"/>
              <a:t>代表</a:t>
            </a:r>
            <a:r>
              <a:rPr lang="en-US" altLang="zh-TW" sz="1400" dirty="0"/>
              <a:t>anchor point</a:t>
            </a:r>
            <a:r>
              <a:rPr lang="zh-TW" altLang="en-US" sz="1400" dirty="0"/>
              <a:t>越接近</a:t>
            </a:r>
            <a:r>
              <a:rPr lang="en-US" altLang="zh-TW" sz="1400" dirty="0"/>
              <a:t>instance</a:t>
            </a:r>
            <a:r>
              <a:rPr lang="zh-TW" altLang="en-US" sz="1400" dirty="0"/>
              <a:t>中心點，反之越小代表越接近</a:t>
            </a:r>
            <a:r>
              <a:rPr lang="en-US" altLang="zh-TW" sz="1400" dirty="0"/>
              <a:t>instance</a:t>
            </a:r>
            <a:r>
              <a:rPr lang="zh-TW" altLang="en-US" sz="1400" dirty="0"/>
              <a:t>邊界。</a:t>
            </a:r>
            <a:endParaRPr lang="en-US" altLang="zh-TW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0BEA106-7B11-D4C1-FC5A-96B6F3A42D52}"/>
                  </a:ext>
                </a:extLst>
              </p:cNvPr>
              <p:cNvSpPr txBox="1"/>
              <p:nvPr/>
            </p:nvSpPr>
            <p:spPr>
              <a:xfrm>
                <a:off x="-40623" y="3429000"/>
                <a:ext cx="1791288" cy="72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/>
                  <a:t>-B contains many anchor pt+, each anchor pt+ or pt- will assign one important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𝑙𝑖𝑗</m:t>
                        </m:r>
                      </m:sub>
                    </m:sSub>
                  </m:oMath>
                </a14:m>
                <a:r>
                  <a:rPr lang="en-US" altLang="zh-TW" sz="1000" dirty="0"/>
                  <a:t> for loss</a:t>
                </a:r>
                <a:endParaRPr lang="zh-TW" altLang="en-US" sz="10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0BEA106-7B11-D4C1-FC5A-96B6F3A42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23" y="3429000"/>
                <a:ext cx="1791288" cy="720262"/>
              </a:xfrm>
              <a:prstGeom prst="rect">
                <a:avLst/>
              </a:prstGeom>
              <a:blipFill>
                <a:blip r:embed="rId18"/>
                <a:stretch>
                  <a:fillRect b="-25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8BA75A-4B8B-0A9E-9F67-C87BD3DCC99A}"/>
              </a:ext>
            </a:extLst>
          </p:cNvPr>
          <p:cNvSpPr txBox="1"/>
          <p:nvPr/>
        </p:nvSpPr>
        <p:spPr>
          <a:xfrm>
            <a:off x="6022980" y="2014143"/>
            <a:ext cx="2205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B0F0"/>
                </a:solidFill>
              </a:rPr>
              <a:t>Anchor pt+ = grid pt inside </a:t>
            </a:r>
            <a:r>
              <a:rPr lang="en-US" altLang="zh-TW" sz="1000" dirty="0" err="1">
                <a:solidFill>
                  <a:srgbClr val="00B0F0"/>
                </a:solidFill>
              </a:rPr>
              <a:t>Bv</a:t>
            </a:r>
            <a:endParaRPr lang="en-US" altLang="zh-TW" sz="1000" dirty="0">
              <a:solidFill>
                <a:srgbClr val="00B0F0"/>
              </a:solidFill>
            </a:endParaRPr>
          </a:p>
          <a:p>
            <a:r>
              <a:rPr lang="en-US" altLang="zh-TW" sz="1000" dirty="0">
                <a:solidFill>
                  <a:srgbClr val="00B0F0"/>
                </a:solidFill>
              </a:rPr>
              <a:t>Anchor pt = grid pt outside </a:t>
            </a:r>
            <a:r>
              <a:rPr lang="en-US" altLang="zh-TW" sz="1000" dirty="0" err="1">
                <a:solidFill>
                  <a:srgbClr val="00B0F0"/>
                </a:solidFill>
              </a:rPr>
              <a:t>Bv</a:t>
            </a:r>
            <a:endParaRPr lang="zh-TW" altLang="en-US" sz="1000" dirty="0">
              <a:solidFill>
                <a:srgbClr val="00B0F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0B7495A-4E4A-BC17-FD13-B3869C19DD1C}"/>
              </a:ext>
            </a:extLst>
          </p:cNvPr>
          <p:cNvSpPr txBox="1"/>
          <p:nvPr/>
        </p:nvSpPr>
        <p:spPr>
          <a:xfrm>
            <a:off x="-67289" y="2276439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i="1" dirty="0"/>
              <a:t>- l=3~7: </a:t>
            </a:r>
            <a:r>
              <a:rPr lang="en-US" altLang="zh-TW" sz="800" dirty="0"/>
              <a:t>Pyramid level p3~p7</a:t>
            </a:r>
          </a:p>
          <a:p>
            <a:r>
              <a:rPr lang="en-US" altLang="zh-TW" sz="800" dirty="0"/>
              <a:t>- (</a:t>
            </a:r>
            <a:r>
              <a:rPr lang="en-US" altLang="zh-TW" sz="800" dirty="0" err="1"/>
              <a:t>I,j</a:t>
            </a:r>
            <a:r>
              <a:rPr lang="en-US" altLang="zh-TW" sz="800" dirty="0"/>
              <a:t>): Anchor pt = grid pt, exp. P5 (</a:t>
            </a:r>
            <a:r>
              <a:rPr lang="en-US" altLang="zh-TW" sz="800" dirty="0" err="1"/>
              <a:t>I,j</a:t>
            </a:r>
            <a:r>
              <a:rPr lang="en-US" altLang="zh-TW" sz="800" dirty="0"/>
              <a:t>)=(0~24,0~31)</a:t>
            </a:r>
            <a:endParaRPr lang="zh-TW" altLang="en-US" sz="8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12DA88F-A4A0-62F8-C31A-D683B7A74012}"/>
              </a:ext>
            </a:extLst>
          </p:cNvPr>
          <p:cNvSpPr txBox="1"/>
          <p:nvPr/>
        </p:nvSpPr>
        <p:spPr>
          <a:xfrm>
            <a:off x="2566006" y="870554"/>
            <a:ext cx="2007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weight  for each anchor pt </a:t>
            </a:r>
            <a:r>
              <a:rPr lang="en-US" altLang="zh-TW" sz="900" dirty="0" err="1"/>
              <a:t>plij</a:t>
            </a:r>
            <a:endParaRPr lang="zh-TW" altLang="en-US" sz="9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CFF0608-EAAD-E3CC-6052-1E01815833B5}"/>
              </a:ext>
            </a:extLst>
          </p:cNvPr>
          <p:cNvSpPr txBox="1"/>
          <p:nvPr/>
        </p:nvSpPr>
        <p:spPr>
          <a:xfrm>
            <a:off x="2960282" y="107176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35EDB69-45F6-9B24-3C39-B8F4DBF237F0}"/>
              </a:ext>
            </a:extLst>
          </p:cNvPr>
          <p:cNvSpPr txBox="1"/>
          <p:nvPr/>
        </p:nvSpPr>
        <p:spPr>
          <a:xfrm>
            <a:off x="1504063" y="10243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?</a:t>
            </a:r>
            <a:endParaRPr lang="zh-TW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6CC35CD-6901-979B-09C7-4AC8DF69E6D1}"/>
                  </a:ext>
                </a:extLst>
              </p:cNvPr>
              <p:cNvSpPr txBox="1"/>
              <p:nvPr/>
            </p:nvSpPr>
            <p:spPr>
              <a:xfrm>
                <a:off x="2548" y="375118"/>
                <a:ext cx="3103768" cy="429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2"/>
                    </a:solidFill>
                  </a:rPr>
                  <a:t>Each </a:t>
                </a:r>
                <a:r>
                  <a:rPr lang="en-US" altLang="zh-TW" sz="1000" dirty="0" err="1">
                    <a:solidFill>
                      <a:schemeClr val="accent2"/>
                    </a:solidFill>
                  </a:rPr>
                  <a:t>plij</a:t>
                </a:r>
                <a:r>
                  <a:rPr lang="en-US" altLang="zh-TW" sz="10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TW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p>
                    </m:sSubSup>
                    <m:sSubSup>
                      <m:sSubSupPr>
                        <m:ctrlP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TW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𝑙𝑖𝑗</m:t>
                        </m:r>
                      </m:sub>
                      <m:sup>
                        <m:r>
                          <a:rPr lang="en-US" altLang="zh-TW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zh-TW" sz="1000" dirty="0">
                    <a:solidFill>
                      <a:schemeClr val="accent2"/>
                    </a:solidFill>
                  </a:rPr>
                  <a:t>, </a:t>
                </a:r>
                <a:r>
                  <a:rPr lang="en-US" altLang="zh-TW" sz="1000" dirty="0" err="1">
                    <a:solidFill>
                      <a:schemeClr val="accent2"/>
                    </a:solidFill>
                  </a:rPr>
                  <a:t>clij</a:t>
                </a:r>
                <a:r>
                  <a:rPr lang="en-US" altLang="zh-TW" sz="1000" dirty="0">
                    <a:solidFill>
                      <a:schemeClr val="accent2"/>
                    </a:solidFill>
                  </a:rPr>
                  <a:t>) 5-d</a:t>
                </a:r>
              </a:p>
              <a:p>
                <a:r>
                  <a:rPr lang="en-US" altLang="zh-TW" sz="1000" dirty="0">
                    <a:solidFill>
                      <a:schemeClr val="accent2"/>
                    </a:solidFill>
                  </a:rPr>
                  <a:t>Level class </a:t>
                </a:r>
                <a:r>
                  <a:rPr lang="en-US" altLang="zh-TW" sz="1000" dirty="0" err="1">
                    <a:solidFill>
                      <a:schemeClr val="accent2"/>
                    </a:solidFill>
                  </a:rPr>
                  <a:t>wl</a:t>
                </a:r>
                <a:r>
                  <a:rPr lang="en-US" altLang="zh-TW" sz="1000" dirty="0">
                    <a:solidFill>
                      <a:schemeClr val="accent2"/>
                    </a:solidFill>
                  </a:rPr>
                  <a:t>, l=P3~P7= 1-d one shot[0,1,0.0.0] </a:t>
                </a:r>
                <a:endParaRPr lang="zh-TW" altLang="en-US" sz="1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6CC35CD-6901-979B-09C7-4AC8DF69E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" y="375118"/>
                <a:ext cx="3103768" cy="429861"/>
              </a:xfrm>
              <a:prstGeom prst="rect">
                <a:avLst/>
              </a:prstGeom>
              <a:blipFill>
                <a:blip r:embed="rId1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>
            <a:extLst>
              <a:ext uri="{FF2B5EF4-FFF2-40B4-BE49-F238E27FC236}">
                <a16:creationId xmlns:a16="http://schemas.microsoft.com/office/drawing/2014/main" id="{FDE9C2EB-AD90-7C05-14D3-3325DC2F1B85}"/>
              </a:ext>
            </a:extLst>
          </p:cNvPr>
          <p:cNvSpPr txBox="1"/>
          <p:nvPr/>
        </p:nvSpPr>
        <p:spPr>
          <a:xfrm>
            <a:off x="4472934" y="3555320"/>
            <a:ext cx="1845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J: Pyramid Level classification</a:t>
            </a:r>
            <a:endParaRPr lang="zh-TW" altLang="en-US" sz="10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8107983-FB62-011F-9D93-A35D2F50FDD2}"/>
              </a:ext>
            </a:extLst>
          </p:cNvPr>
          <p:cNvCxnSpPr>
            <a:cxnSpLocks/>
          </p:cNvCxnSpPr>
          <p:nvPr/>
        </p:nvCxnSpPr>
        <p:spPr>
          <a:xfrm flipV="1">
            <a:off x="289824" y="2184241"/>
            <a:ext cx="273119" cy="133051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DB499B5-544B-7BA8-236E-D1CDB01FF9C4}"/>
                  </a:ext>
                </a:extLst>
              </p:cNvPr>
              <p:cNvSpPr txBox="1"/>
              <p:nvPr/>
            </p:nvSpPr>
            <p:spPr>
              <a:xfrm>
                <a:off x="7761080" y="5986463"/>
                <a:ext cx="6828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DB499B5-544B-7BA8-236E-D1CDB01F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080" y="5986463"/>
                <a:ext cx="68283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EBADF266-1EBC-1BA5-1EAA-CA147CB25841}"/>
              </a:ext>
            </a:extLst>
          </p:cNvPr>
          <p:cNvCxnSpPr/>
          <p:nvPr/>
        </p:nvCxnSpPr>
        <p:spPr>
          <a:xfrm rot="5400000" flipH="1" flipV="1">
            <a:off x="4512645" y="4768685"/>
            <a:ext cx="869280" cy="567690"/>
          </a:xfrm>
          <a:prstGeom prst="bentConnector3">
            <a:avLst>
              <a:gd name="adj1" fmla="val 9952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702AB85A-3ADE-B20B-0C3C-F15BAB127520}"/>
              </a:ext>
            </a:extLst>
          </p:cNvPr>
          <p:cNvCxnSpPr>
            <a:cxnSpLocks/>
          </p:cNvCxnSpPr>
          <p:nvPr/>
        </p:nvCxnSpPr>
        <p:spPr>
          <a:xfrm flipV="1">
            <a:off x="4748663" y="5152741"/>
            <a:ext cx="318637" cy="30662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06544009-4489-F084-09F5-1D7114C77E70}"/>
              </a:ext>
            </a:extLst>
          </p:cNvPr>
          <p:cNvCxnSpPr>
            <a:cxnSpLocks/>
          </p:cNvCxnSpPr>
          <p:nvPr/>
        </p:nvCxnSpPr>
        <p:spPr>
          <a:xfrm>
            <a:off x="4809667" y="5477736"/>
            <a:ext cx="201774" cy="9434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4348AA4-D9D0-71EE-178C-07037C460543}"/>
              </a:ext>
            </a:extLst>
          </p:cNvPr>
          <p:cNvSpPr txBox="1"/>
          <p:nvPr/>
        </p:nvSpPr>
        <p:spPr>
          <a:xfrm>
            <a:off x="2293684" y="5027863"/>
            <a:ext cx="711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Weight for p+ (</a:t>
            </a:r>
            <a:r>
              <a:rPr lang="zh-TW" altLang="en-US" sz="700" dirty="0"/>
              <a:t>全部都相同</a:t>
            </a:r>
            <a:r>
              <a:rPr lang="en-US" altLang="zh-TW" sz="700" dirty="0"/>
              <a:t>)</a:t>
            </a:r>
            <a:endParaRPr lang="zh-TW" altLang="en-US" sz="7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591B573-87E1-34FE-340A-8F2262A5A781}"/>
              </a:ext>
            </a:extLst>
          </p:cNvPr>
          <p:cNvSpPr txBox="1"/>
          <p:nvPr/>
        </p:nvSpPr>
        <p:spPr>
          <a:xfrm>
            <a:off x="3791014" y="5024053"/>
            <a:ext cx="711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Weight for p+ (</a:t>
            </a:r>
            <a:r>
              <a:rPr lang="zh-TW" altLang="en-US" sz="700" dirty="0"/>
              <a:t>接近中心的權重愈高</a:t>
            </a:r>
            <a:r>
              <a:rPr lang="en-US" altLang="zh-TW" sz="700" dirty="0"/>
              <a:t>)</a:t>
            </a:r>
            <a:endParaRPr lang="zh-TW" altLang="en-US" sz="7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6517C56-9A5B-9A61-4FBC-AD6EA5558E65}"/>
              </a:ext>
            </a:extLst>
          </p:cNvPr>
          <p:cNvSpPr txBox="1"/>
          <p:nvPr/>
        </p:nvSpPr>
        <p:spPr>
          <a:xfrm>
            <a:off x="5449621" y="5052530"/>
            <a:ext cx="8690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Weight for p+ </a:t>
            </a:r>
          </a:p>
          <a:p>
            <a:r>
              <a:rPr lang="en-US" altLang="zh-TW" sz="700" dirty="0"/>
              <a:t>(</a:t>
            </a:r>
            <a:r>
              <a:rPr lang="zh-TW" altLang="en-US" sz="700" dirty="0"/>
              <a:t>每一層</a:t>
            </a:r>
            <a:r>
              <a:rPr lang="en-US" altLang="zh-TW" sz="700" dirty="0"/>
              <a:t>level</a:t>
            </a:r>
            <a:r>
              <a:rPr lang="zh-TW" altLang="en-US" sz="700" dirty="0"/>
              <a:t>有不同的權重</a:t>
            </a:r>
            <a:r>
              <a:rPr lang="en-US" altLang="zh-TW" sz="700" dirty="0"/>
              <a:t>)</a:t>
            </a:r>
            <a:endParaRPr lang="zh-TW" altLang="en-US" sz="7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AA470A8-65EF-BA66-DB8C-12E5A47E8CF8}"/>
              </a:ext>
            </a:extLst>
          </p:cNvPr>
          <p:cNvSpPr txBox="1"/>
          <p:nvPr/>
        </p:nvSpPr>
        <p:spPr>
          <a:xfrm>
            <a:off x="1205287" y="159564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489619B7-F9A7-390C-9EA0-7C17FD134C24}"/>
              </a:ext>
            </a:extLst>
          </p:cNvPr>
          <p:cNvSpPr txBox="1">
            <a:spLocks/>
          </p:cNvSpPr>
          <p:nvPr/>
        </p:nvSpPr>
        <p:spPr>
          <a:xfrm>
            <a:off x="-48949" y="14395"/>
            <a:ext cx="7164262" cy="62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38163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Related Works – Soft Anchor-Point Object Detection</a:t>
            </a:r>
            <a:r>
              <a: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 </a:t>
            </a:r>
          </a:p>
        </p:txBody>
      </p:sp>
    </p:spTree>
    <p:extLst>
      <p:ext uri="{BB962C8B-B14F-4D97-AF65-F5344CB8AC3E}">
        <p14:creationId xmlns:p14="http://schemas.microsoft.com/office/powerpoint/2010/main" val="4079755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F92218DA3513949A2874D4DFF82AB37" ma:contentTypeVersion="3" ma:contentTypeDescription="建立新的文件。" ma:contentTypeScope="" ma:versionID="ea98f4c4b61a6e1512cfbe8e7877fa88">
  <xsd:schema xmlns:xsd="http://www.w3.org/2001/XMLSchema" xmlns:xs="http://www.w3.org/2001/XMLSchema" xmlns:p="http://schemas.microsoft.com/office/2006/metadata/properties" xmlns:ns3="c1fb7559-4c0f-4766-a6ac-2f744742b69a" targetNamespace="http://schemas.microsoft.com/office/2006/metadata/properties" ma:root="true" ma:fieldsID="882c85c8759f10f752a1292e60045bbd" ns3:_="">
    <xsd:import namespace="c1fb7559-4c0f-4766-a6ac-2f744742b6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b7559-4c0f-4766-a6ac-2f744742b6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D25987-5BCA-4582-A36F-E6FA9B3087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fb7559-4c0f-4766-a6ac-2f744742b6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2F8E25-B2F2-45A1-B967-EF6CD3ABD2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A9C6F6-0B9B-4A00-AF2E-012E3891DD83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documentManagement/types"/>
    <ds:schemaRef ds:uri="c1fb7559-4c0f-4766-a6ac-2f744742b69a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63298</TotalTime>
  <Words>10325</Words>
  <Application>Microsoft Office PowerPoint</Application>
  <PresentationFormat>如螢幕大小 (4:3)</PresentationFormat>
  <Paragraphs>1497</Paragraphs>
  <Slides>39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1" baseType="lpstr">
      <vt:lpstr>Google Sans Text</vt:lpstr>
      <vt:lpstr>NimbusRomNo9L-Medi</vt:lpstr>
      <vt:lpstr>PMingLiU</vt:lpstr>
      <vt:lpstr>標楷體</vt:lpstr>
      <vt:lpstr>Arial</vt:lpstr>
      <vt:lpstr>Calibri</vt:lpstr>
      <vt:lpstr>Calibri Light</vt:lpstr>
      <vt:lpstr>Cambria Math</vt:lpstr>
      <vt:lpstr>Roboto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3.1.3 Loss Function</vt:lpstr>
      <vt:lpstr>3.1.3 Loss Function</vt:lpstr>
      <vt:lpstr>PowerPoint 簡報</vt:lpstr>
      <vt:lpstr>3.1.3 Loss Function</vt:lpstr>
      <vt:lpstr>3.1.3 Loss Function: Conclusion</vt:lpstr>
      <vt:lpstr>3.2 IoU-based Loss (1/2)</vt:lpstr>
      <vt:lpstr>3.2 IoU-based Loss (2/2)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robotic lab</dc:creator>
  <cp:lastModifiedBy>馮 彥達</cp:lastModifiedBy>
  <cp:revision>926</cp:revision>
  <dcterms:created xsi:type="dcterms:W3CDTF">2019-12-03T05:58:26Z</dcterms:created>
  <dcterms:modified xsi:type="dcterms:W3CDTF">2025-04-30T13:29:09Z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0x0101005F92218DA3513949A2874D4DFF82AB37</vt:lpwstr>
  </property>
</Properties>
</file>